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6" r:id="rId4"/>
    <p:sldId id="258" r:id="rId5"/>
    <p:sldId id="335" r:id="rId7"/>
    <p:sldId id="336" r:id="rId8"/>
    <p:sldId id="338" r:id="rId9"/>
    <p:sldId id="337" r:id="rId10"/>
    <p:sldId id="339" r:id="rId11"/>
    <p:sldId id="340" r:id="rId12"/>
    <p:sldId id="341" r:id="rId13"/>
    <p:sldId id="342" r:id="rId14"/>
    <p:sldId id="343" r:id="rId15"/>
    <p:sldId id="344" r:id="rId16"/>
    <p:sldId id="345" r:id="rId17"/>
    <p:sldId id="346" r:id="rId18"/>
    <p:sldId id="347" r:id="rId19"/>
    <p:sldId id="348" r:id="rId20"/>
    <p:sldId id="351" r:id="rId21"/>
    <p:sldId id="353" r:id="rId22"/>
    <p:sldId id="354" r:id="rId23"/>
    <p:sldId id="355" r:id="rId24"/>
    <p:sldId id="356" r:id="rId25"/>
    <p:sldId id="357"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9" r:id="rId42"/>
    <p:sldId id="381" r:id="rId43"/>
    <p:sldId id="382" r:id="rId44"/>
    <p:sldId id="384" r:id="rId45"/>
    <p:sldId id="392" r:id="rId46"/>
    <p:sldId id="393" r:id="rId47"/>
    <p:sldId id="385" r:id="rId48"/>
    <p:sldId id="386" r:id="rId49"/>
    <p:sldId id="387" r:id="rId50"/>
    <p:sldId id="388" r:id="rId51"/>
    <p:sldId id="389" r:id="rId52"/>
    <p:sldId id="391" r:id="rId53"/>
    <p:sldId id="394" r:id="rId54"/>
    <p:sldId id="395" r:id="rId55"/>
    <p:sldId id="396" r:id="rId56"/>
    <p:sldId id="321" r:id="rId57"/>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6460" autoAdjust="0"/>
  </p:normalViewPr>
  <p:slideViewPr>
    <p:cSldViewPr snapToGrid="0">
      <p:cViewPr varScale="1">
        <p:scale>
          <a:sx n="86" d="100"/>
          <a:sy n="86" d="100"/>
        </p:scale>
        <p:origin x="90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gs" Target="tags/tag1.xml"/><Relationship Id="rId60" Type="http://schemas.openxmlformats.org/officeDocument/2006/relationships/tableStyles" Target="tableStyles.xml"/><Relationship Id="rId6" Type="http://schemas.openxmlformats.org/officeDocument/2006/relationships/notesMaster" Target="notesMasters/notesMaster1.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0016D-0FE0-42DB-AE15-0B14AD1711A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9A817-9AE9-4A73-9138-07DB8E1A8EB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Node.js, EventEmitter is a built-in class that allows objects to emit and handle events.</a:t>
            </a:r>
            <a:endParaRPr lang="en-US" dirty="0"/>
          </a:p>
          <a:p>
            <a:pPr algn="l"/>
            <a:r>
              <a:rPr lang="en-US" dirty="0"/>
              <a:t>Suppose you're building a chat application where users can send messages to each other. </a:t>
            </a:r>
            <a:endParaRPr lang="en-US" dirty="0"/>
          </a:p>
          <a:p>
            <a:pPr algn="l"/>
            <a:r>
              <a:rPr lang="en-US" dirty="0"/>
              <a:t>You might use EventEmitter to handle events such as when a new message is received, when a user joins or leaves a chat room, or when a user is typing a message.</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converts the given JavaScript object or value into a JSON string representation. In this case.</a:t>
            </a:r>
            <a:endParaRPr lang="en-US" dirty="0"/>
          </a:p>
          <a:p>
            <a:pPr algn="l"/>
            <a:r>
              <a:rPr lang="en-US" dirty="0"/>
              <a:t>const obj = { name: 'John', age: 30, city: 'New York' };</a:t>
            </a:r>
            <a:endParaRPr lang="en-US" dirty="0"/>
          </a:p>
          <a:p>
            <a:pPr algn="l"/>
            <a:r>
              <a:rPr lang="en-US" dirty="0"/>
              <a:t>const jsonString = JSON.stringify(obj, false);</a:t>
            </a:r>
            <a:endParaRPr lang="en-US" dirty="0"/>
          </a:p>
          <a:p>
            <a:pPr algn="l"/>
            <a:r>
              <a:rPr lang="en-US" dirty="0"/>
              <a:t>console.log(jsonString);</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Representational State Transfer</a:t>
            </a:r>
            <a:endParaRPr lang="en-US" dirty="0"/>
          </a:p>
          <a:p>
            <a:pPr algn="l"/>
            <a:r>
              <a:rPr lang="en-US" dirty="0"/>
              <a:t>Introduced by Ph.D</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Representational State Transfer</a:t>
            </a:r>
            <a:endParaRPr lang="en-US" dirty="0"/>
          </a:p>
          <a:p>
            <a:pPr algn="l"/>
            <a:r>
              <a:rPr lang="en-US" dirty="0"/>
              <a:t>Introduced by Ph.D</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Representational State Transfer</a:t>
            </a:r>
            <a:endParaRPr lang="en-US" dirty="0"/>
          </a:p>
          <a:p>
            <a:pPr algn="l"/>
            <a:r>
              <a:rPr lang="en-US" dirty="0"/>
              <a:t>Introduced by Ph.D</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Representational State Transfer</a:t>
            </a:r>
            <a:endParaRPr lang="en-US" dirty="0"/>
          </a:p>
          <a:p>
            <a:pPr algn="l"/>
            <a:r>
              <a:rPr lang="en-US" dirty="0"/>
              <a:t>Introduced by Ph.D</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Representational State Transfer</a:t>
            </a:r>
            <a:endParaRPr lang="en-US" dirty="0"/>
          </a:p>
          <a:p>
            <a:pPr algn="l"/>
            <a:r>
              <a:rPr lang="en-US" dirty="0"/>
              <a:t>Introduced by Ph.D</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This function tells what to do when a get request at the given route is called. The callback function has 2 parameters, request(req) and response(res). The request object(req) represents the HTTP request and has properties for the request query strres.send()</a:t>
            </a:r>
            <a:endParaRPr lang="en-US" dirty="0"/>
          </a:p>
          <a:p>
            <a:pPr algn="l"/>
            <a:r>
              <a:rPr lang="en-US" dirty="0"/>
              <a:t>This function takes an object as input and it sends this to the requesting clienting, parameters, body, HTTP headers, etc. Similarly, the response object represents the HTTP response that the Express app sends when it receives an HTTP request.</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-g Install it globally </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Environment variables are commonly used to store sensitive information such as database connection strings, API keys, or configuration settings that may vary between different environments (such as development, staging, and production).</a:t>
            </a:r>
            <a:endParaRPr lang="en-US" dirty="0"/>
          </a:p>
          <a:p>
            <a:pPr algn="l"/>
            <a:r>
              <a:rPr lang="en-US" dirty="0"/>
              <a:t>This object contains key-value pairs where the keys are the names of the environment variables, and the values are their corresponding values</a:t>
            </a:r>
            <a:endParaRPr lang="en-US" dirty="0"/>
          </a:p>
          <a:p>
            <a:pPr algn="l"/>
            <a:endParaRPr lang="en-US" dirty="0"/>
          </a:p>
          <a:p>
            <a:pPr algn="l"/>
            <a:r>
              <a:rPr lang="en-US" dirty="0"/>
              <a:t>on window set PORT = 5000;</a:t>
            </a:r>
            <a:endParaRPr lang="en-US" dirty="0"/>
          </a:p>
          <a:p>
            <a:pPr algn="l"/>
            <a:r>
              <a:rPr lang="en-US" dirty="0"/>
              <a:t>mac use export</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case It does not match then error will be kind of Cannot GET /api/courses/1</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case It does not match then error will be kind of Cannot GET /api/courses/1</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app.use(express.json()); adds middleware to your Express application to handle JSON-encoded request bodies</a:t>
            </a:r>
            <a:endParaRPr lang="en-US" dirty="0"/>
          </a:p>
          <a:p>
            <a:pPr algn="l"/>
            <a:r>
              <a:rPr lang="en-US" dirty="0"/>
              <a:t>The app.use() method is used to mount middleware functions in the Express application's middleware stack.</a:t>
            </a:r>
            <a:endParaRPr lang="en-US" dirty="0"/>
          </a:p>
          <a:p>
            <a:pPr algn="l"/>
            <a:r>
              <a:rPr lang="en-US" dirty="0"/>
              <a:t>Middleware functions are functions that have access to the request object (req), the response object (res), and the next middleware function in the application's request-response cycle.</a:t>
            </a:r>
            <a:endParaRPr lang="en-US" dirty="0"/>
          </a:p>
          <a:p>
            <a:pPr algn="l"/>
            <a:r>
              <a:rPr lang="en-US" dirty="0"/>
              <a:t>Middleware functions can perform tasks such as logging, authentication, parsing request bodies, etc.</a:t>
            </a:r>
            <a:endParaRPr lang="en-US" dirty="0"/>
          </a:p>
          <a:p>
            <a:pPr algn="l"/>
            <a:r>
              <a:rPr lang="en-US" dirty="0"/>
              <a:t>app.use() is used for middleware functions that should be executed for every incoming request, regardless of the request method or path.</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Routers help in modularizing and organizing your application's routes and middleware. This becomes especially useful as your application grows in complexity. Instead of defining all routes in a single file, you can split them into multiple router modules based on functionality or resource types.</a:t>
            </a:r>
            <a:endParaRPr lang="en-US" dirty="0"/>
          </a:p>
          <a:p>
            <a:pPr algn="l"/>
            <a:r>
              <a:rPr lang="en-US" dirty="0"/>
              <a:t>Routers are very helpful in separating concerns and keep relevant portions of our code together. They help in building maintainable code</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0000"/>
              </a:lnSpc>
              <a:buFont typeface="Wingdings" panose="05000000000000000000" charset="0"/>
              <a:buChar char="Ø"/>
            </a:pPr>
            <a:r>
              <a:rPr lang="en-US" dirty="0">
                <a:sym typeface="+mn-ea"/>
              </a:rPr>
              <a:t>As We know in real world application we use database instead of an array.</a:t>
            </a:r>
            <a:endParaRPr lang="en-US" dirty="0"/>
          </a:p>
          <a:p>
            <a:pPr algn="just">
              <a:lnSpc>
                <a:spcPct val="100000"/>
              </a:lnSpc>
              <a:buFont typeface="Wingdings" panose="05000000000000000000" charset="0"/>
              <a:buChar char="Ø"/>
            </a:pPr>
            <a:r>
              <a:rPr lang="en-US" b="1" dirty="0">
                <a:solidFill>
                  <a:srgbClr val="C00000"/>
                </a:solidFill>
                <a:sym typeface="+mn-ea"/>
              </a:rPr>
              <a:t> So before going ind detail to access database in node. Make sure we have good and dept understand of Ayschronous </a:t>
            </a: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0000"/>
              </a:lnSpc>
              <a:buFont typeface="Wingdings" panose="05000000000000000000" charset="0"/>
              <a:buChar char="Ø"/>
            </a:pP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0000"/>
              </a:lnSpc>
              <a:buFont typeface="Wingdings" panose="05000000000000000000" charset="0"/>
              <a:buChar char="Ø"/>
            </a:pPr>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AE9A817-9AE9-4A73-9138-07DB8E1A8EB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5BFB224-6473-4EC1-9C21-607EBC86614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5BFB224-6473-4EC1-9C21-607EBC86614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5BFB224-6473-4EC1-9C21-607EBC86614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BFB224-6473-4EC1-9C21-607EBC86614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BFB224-6473-4EC1-9C21-607EBC86614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BFB224-6473-4EC1-9C21-607EBC86614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BFB224-6473-4EC1-9C21-607EBC86614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5BFB224-6473-4EC1-9C21-607EBC86614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5BFB224-6473-4EC1-9C21-607EBC86614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5BFB224-6473-4EC1-9C21-607EBC86614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BFB224-6473-4EC1-9C21-607EBC86614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BFB224-6473-4EC1-9C21-607EBC86614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BFB224-6473-4EC1-9C21-607EBC86614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2933C-C3BD-41C3-A56B-95242C031C6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BFB224-6473-4EC1-9C21-607EBC86614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2933C-C3BD-41C3-A56B-95242C031C6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BFB224-6473-4EC1-9C21-607EBC86614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2933C-C3BD-41C3-A56B-95242C031C6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Node.js/Express.js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118745"/>
            <a:ext cx="10515600" cy="796925"/>
          </a:xfrm>
        </p:spPr>
        <p:txBody>
          <a:bodyPr>
            <a:normAutofit/>
          </a:bodyPr>
          <a:lstStyle/>
          <a:p>
            <a:pPr algn="ctr"/>
            <a:r>
              <a:rPr lang="en-US" b="0" i="0" dirty="0">
                <a:solidFill>
                  <a:schemeClr val="tx1"/>
                </a:solidFill>
                <a:effectLst/>
                <a:latin typeface="Segoe UI" panose="020B0502040204020203" pitchFamily="34" charset="0"/>
              </a:rPr>
              <a:t>Node </a:t>
            </a:r>
            <a:r>
              <a:rPr lang="en-US" b="0" i="0" dirty="0">
                <a:solidFill>
                  <a:srgbClr val="C00000"/>
                </a:solidFill>
                <a:effectLst/>
                <a:latin typeface="Segoe UI" panose="020B0502040204020203" pitchFamily="34" charset="0"/>
              </a:rPr>
              <a:t>Module </a:t>
            </a:r>
            <a:r>
              <a:rPr lang="en-US" b="0" i="0" dirty="0">
                <a:solidFill>
                  <a:schemeClr val="tx1"/>
                </a:solidFill>
                <a:effectLst/>
                <a:latin typeface="Segoe UI" panose="020B0502040204020203" pitchFamily="34" charset="0"/>
              </a:rPr>
              <a:t>System</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ph idx="1"/>
          </p:nvPr>
        </p:nvSpPr>
        <p:spPr>
          <a:xfrm>
            <a:off x="838200" y="870585"/>
            <a:ext cx="10627360" cy="2009775"/>
          </a:xfrm>
        </p:spPr>
        <p:txBody>
          <a:bodyPr>
            <a:normAutofit fontScale="80000"/>
          </a:bodyPr>
          <a:p>
            <a:pPr algn="just">
              <a:lnSpc>
                <a:spcPct val="100000"/>
              </a:lnSpc>
              <a:buFont typeface="Wingdings" panose="05000000000000000000" charset="0"/>
              <a:buChar char="Ø"/>
            </a:pPr>
            <a:r>
              <a:rPr lang="en-US" sz="3200" dirty="0"/>
              <a:t> Every </a:t>
            </a:r>
            <a:r>
              <a:rPr lang="en-US" sz="3200" dirty="0">
                <a:solidFill>
                  <a:srgbClr val="C00000"/>
                </a:solidFill>
              </a:rPr>
              <a:t>node application</a:t>
            </a:r>
            <a:r>
              <a:rPr lang="en-US" sz="3200" dirty="0"/>
              <a:t> has </a:t>
            </a:r>
            <a:r>
              <a:rPr lang="en-US" sz="3200" b="1" dirty="0">
                <a:solidFill>
                  <a:srgbClr val="C00000"/>
                </a:solidFill>
              </a:rPr>
              <a:t>atleast one file</a:t>
            </a:r>
            <a:r>
              <a:rPr lang="en-US" sz="3200" dirty="0"/>
              <a:t> or one module that is app.js. </a:t>
            </a:r>
            <a:endParaRPr lang="en-US" sz="3200" dirty="0"/>
          </a:p>
          <a:p>
            <a:pPr algn="just">
              <a:lnSpc>
                <a:spcPct val="100000"/>
              </a:lnSpc>
              <a:buFont typeface="Wingdings" panose="05000000000000000000" charset="0"/>
              <a:buChar char="Ø"/>
            </a:pPr>
            <a:r>
              <a:rPr lang="en-US" sz="3200" dirty="0"/>
              <a:t> </a:t>
            </a:r>
            <a:r>
              <a:rPr lang="en-US" sz="3200" b="1" dirty="0">
                <a:solidFill>
                  <a:srgbClr val="00B050"/>
                </a:solidFill>
              </a:rPr>
              <a:t>Every file is a module</a:t>
            </a:r>
            <a:r>
              <a:rPr lang="en-US" sz="3200" dirty="0"/>
              <a:t>, and the </a:t>
            </a:r>
            <a:r>
              <a:rPr lang="en-US" sz="3200" dirty="0">
                <a:solidFill>
                  <a:srgbClr val="C00000"/>
                </a:solidFill>
              </a:rPr>
              <a:t>functions </a:t>
            </a:r>
            <a:r>
              <a:rPr lang="en-US" sz="3200" dirty="0"/>
              <a:t>and </a:t>
            </a:r>
            <a:r>
              <a:rPr lang="en-US" sz="3200" dirty="0">
                <a:solidFill>
                  <a:srgbClr val="C00000"/>
                </a:solidFill>
              </a:rPr>
              <a:t>variables </a:t>
            </a:r>
            <a:r>
              <a:rPr lang="en-US" sz="3200" dirty="0"/>
              <a:t>defined in that module are only accessible within that module.</a:t>
            </a:r>
            <a:endParaRPr lang="en-US" sz="3200" dirty="0"/>
          </a:p>
          <a:p>
            <a:pPr algn="just">
              <a:buFont typeface="Wingdings" panose="05000000000000000000" charset="0"/>
              <a:buChar char="Ø"/>
            </a:pPr>
            <a:r>
              <a:rPr lang="en-US" sz="3200" dirty="0">
                <a:solidFill>
                  <a:schemeClr val="tx1"/>
                </a:solidFill>
              </a:rPr>
              <a:t>console.log</a:t>
            </a:r>
            <a:r>
              <a:rPr lang="en-US" sz="3200" dirty="0">
                <a:solidFill>
                  <a:srgbClr val="00B050"/>
                </a:solidFill>
              </a:rPr>
              <a:t>(module)</a:t>
            </a:r>
            <a:r>
              <a:rPr lang="en-US" sz="3200" dirty="0">
                <a:solidFill>
                  <a:schemeClr val="tx1"/>
                </a:solidFill>
              </a:rPr>
              <a:t>;</a:t>
            </a:r>
            <a:endParaRPr lang="en-US" sz="3200" dirty="0">
              <a:solidFill>
                <a:schemeClr val="tx1"/>
              </a:solidFill>
            </a:endParaRPr>
          </a:p>
        </p:txBody>
      </p:sp>
      <p:pic>
        <p:nvPicPr>
          <p:cNvPr id="3" name="图片 2"/>
          <p:cNvPicPr>
            <a:picLocks noChangeAspect="1"/>
          </p:cNvPicPr>
          <p:nvPr/>
        </p:nvPicPr>
        <p:blipFill>
          <a:blip r:embed="rId1"/>
          <a:stretch>
            <a:fillRect/>
          </a:stretch>
        </p:blipFill>
        <p:spPr>
          <a:xfrm>
            <a:off x="1097915" y="2880360"/>
            <a:ext cx="10107930" cy="3848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141605"/>
            <a:ext cx="10515600" cy="796925"/>
          </a:xfrm>
        </p:spPr>
        <p:txBody>
          <a:bodyPr>
            <a:normAutofit/>
          </a:bodyPr>
          <a:lstStyle/>
          <a:p>
            <a:pPr algn="ctr"/>
            <a:r>
              <a:rPr lang="en-US" b="0" i="0" dirty="0">
                <a:solidFill>
                  <a:schemeClr val="tx1"/>
                </a:solidFill>
                <a:effectLst/>
                <a:latin typeface="Segoe UI" panose="020B0502040204020203" pitchFamily="34" charset="0"/>
              </a:rPr>
              <a:t>Creating </a:t>
            </a:r>
            <a:r>
              <a:rPr lang="en-US" b="0" i="0" dirty="0">
                <a:solidFill>
                  <a:srgbClr val="C00000"/>
                </a:solidFill>
                <a:effectLst/>
                <a:latin typeface="Segoe UI" panose="020B0502040204020203" pitchFamily="34" charset="0"/>
              </a:rPr>
              <a:t>Module </a:t>
            </a:r>
            <a:endParaRPr lang="en-US" b="0" i="0" dirty="0">
              <a:solidFill>
                <a:schemeClr val="tx1"/>
              </a:solidFill>
              <a:effectLst/>
              <a:latin typeface="Segoe UI" panose="020B0502040204020203" pitchFamily="34" charset="0"/>
            </a:endParaRPr>
          </a:p>
        </p:txBody>
      </p:sp>
      <p:sp>
        <p:nvSpPr>
          <p:cNvPr id="6" name="Content Placeholder 2"/>
          <p:cNvSpPr>
            <a:spLocks noGrp="1"/>
          </p:cNvSpPr>
          <p:nvPr>
            <p:ph idx="1"/>
          </p:nvPr>
        </p:nvSpPr>
        <p:spPr>
          <a:xfrm>
            <a:off x="838200" y="870585"/>
            <a:ext cx="10627360" cy="2009775"/>
          </a:xfrm>
        </p:spPr>
        <p:txBody>
          <a:bodyPr>
            <a:normAutofit/>
          </a:bodyPr>
          <a:p>
            <a:pPr algn="just">
              <a:lnSpc>
                <a:spcPct val="100000"/>
              </a:lnSpc>
              <a:buFont typeface="Wingdings" panose="05000000000000000000" charset="0"/>
              <a:buChar char="Ø"/>
            </a:pPr>
            <a:r>
              <a:rPr lang="en-US" sz="3200" dirty="0"/>
              <a:t> Now add a new module to the existing application.</a:t>
            </a:r>
            <a:endParaRPr lang="en-US" sz="3200" dirty="0"/>
          </a:p>
          <a:p>
            <a:pPr algn="just">
              <a:lnSpc>
                <a:spcPct val="100000"/>
              </a:lnSpc>
              <a:buFont typeface="Wingdings" panose="05000000000000000000" charset="0"/>
              <a:buChar char="Ø"/>
            </a:pPr>
            <a:r>
              <a:rPr lang="en-US" sz="3200" dirty="0">
                <a:solidFill>
                  <a:srgbClr val="C00000"/>
                </a:solidFill>
              </a:rPr>
              <a:t>logger.js</a:t>
            </a:r>
            <a:endParaRPr lang="en-US" sz="3200" dirty="0">
              <a:solidFill>
                <a:srgbClr val="C00000"/>
              </a:solidFill>
            </a:endParaRPr>
          </a:p>
          <a:p>
            <a:pPr algn="just">
              <a:lnSpc>
                <a:spcPct val="100000"/>
              </a:lnSpc>
              <a:buFont typeface="Wingdings" panose="05000000000000000000" charset="0"/>
              <a:buChar char="Ø"/>
            </a:pPr>
            <a:endParaRPr lang="en-US" sz="3200" dirty="0">
              <a:solidFill>
                <a:srgbClr val="C00000"/>
              </a:solidFill>
            </a:endParaRPr>
          </a:p>
        </p:txBody>
      </p:sp>
      <p:pic>
        <p:nvPicPr>
          <p:cNvPr id="7" name="图片 6"/>
          <p:cNvPicPr>
            <a:picLocks noChangeAspect="1"/>
          </p:cNvPicPr>
          <p:nvPr/>
        </p:nvPicPr>
        <p:blipFill>
          <a:blip r:embed="rId1"/>
          <a:stretch>
            <a:fillRect/>
          </a:stretch>
        </p:blipFill>
        <p:spPr>
          <a:xfrm>
            <a:off x="1497965" y="2298700"/>
            <a:ext cx="5226050" cy="2260600"/>
          </a:xfrm>
          <a:prstGeom prst="rect">
            <a:avLst/>
          </a:prstGeom>
        </p:spPr>
      </p:pic>
      <p:sp>
        <p:nvSpPr>
          <p:cNvPr id="8" name="Content Placeholder 2"/>
          <p:cNvSpPr>
            <a:spLocks noGrp="1"/>
          </p:cNvSpPr>
          <p:nvPr/>
        </p:nvSpPr>
        <p:spPr>
          <a:xfrm>
            <a:off x="760095" y="4406265"/>
            <a:ext cx="10649585" cy="1417955"/>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To Make it </a:t>
            </a:r>
            <a:r>
              <a:rPr lang="en-US" sz="3200" b="1" dirty="0">
                <a:solidFill>
                  <a:srgbClr val="0070C0"/>
                </a:solidFill>
              </a:rPr>
              <a:t>public</a:t>
            </a:r>
            <a:r>
              <a:rPr lang="en-US" sz="3200" dirty="0"/>
              <a:t>. we need to </a:t>
            </a:r>
            <a:r>
              <a:rPr lang="en-US" sz="3200" dirty="0">
                <a:solidFill>
                  <a:srgbClr val="FF0000"/>
                </a:solidFill>
              </a:rPr>
              <a:t>export </a:t>
            </a:r>
            <a:r>
              <a:rPr lang="en-US" sz="3200" dirty="0"/>
              <a:t>it.</a:t>
            </a:r>
            <a:endParaRPr lang="en-US" sz="3200" dirty="0"/>
          </a:p>
          <a:p>
            <a:pPr algn="just">
              <a:lnSpc>
                <a:spcPct val="100000"/>
              </a:lnSpc>
              <a:buFont typeface="Wingdings" panose="05000000000000000000" charset="0"/>
              <a:buChar char="Ø"/>
            </a:pPr>
            <a:r>
              <a:rPr lang="en-US" sz="3200" dirty="0">
                <a:solidFill>
                  <a:schemeClr val="tx1"/>
                </a:solidFill>
              </a:rPr>
              <a:t>Use the </a:t>
            </a:r>
            <a:r>
              <a:rPr lang="en-US" sz="3200" dirty="0">
                <a:solidFill>
                  <a:srgbClr val="C00000"/>
                </a:solidFill>
              </a:rPr>
              <a:t>exports </a:t>
            </a:r>
            <a:r>
              <a:rPr lang="en-US" sz="3200" dirty="0">
                <a:solidFill>
                  <a:schemeClr val="tx1"/>
                </a:solidFill>
              </a:rPr>
              <a:t>keyword to make properties and methods available outside the module file.</a:t>
            </a:r>
            <a:endParaRPr lang="en-US" sz="3200" dirty="0">
              <a:solidFill>
                <a:schemeClr val="tx1"/>
              </a:solidFill>
            </a:endParaRPr>
          </a:p>
        </p:txBody>
      </p:sp>
      <p:pic>
        <p:nvPicPr>
          <p:cNvPr id="9" name="图片 8"/>
          <p:cNvPicPr>
            <a:picLocks noChangeAspect="1"/>
          </p:cNvPicPr>
          <p:nvPr/>
        </p:nvPicPr>
        <p:blipFill>
          <a:blip r:embed="rId2"/>
          <a:stretch>
            <a:fillRect/>
          </a:stretch>
        </p:blipFill>
        <p:spPr>
          <a:xfrm>
            <a:off x="1248410" y="5919470"/>
            <a:ext cx="5833745" cy="605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141605"/>
            <a:ext cx="10515600" cy="796925"/>
          </a:xfrm>
        </p:spPr>
        <p:txBody>
          <a:bodyPr>
            <a:normAutofit/>
          </a:bodyPr>
          <a:lstStyle/>
          <a:p>
            <a:pPr algn="ctr"/>
            <a:r>
              <a:rPr lang="en-US" b="0" i="0" dirty="0">
                <a:solidFill>
                  <a:schemeClr val="tx1"/>
                </a:solidFill>
                <a:effectLst/>
                <a:latin typeface="Segoe UI" panose="020B0502040204020203" pitchFamily="34" charset="0"/>
              </a:rPr>
              <a:t>Loading </a:t>
            </a:r>
            <a:r>
              <a:rPr lang="en-US" b="0" i="0" dirty="0">
                <a:solidFill>
                  <a:srgbClr val="C00000"/>
                </a:solidFill>
                <a:effectLst/>
                <a:latin typeface="Segoe UI" panose="020B0502040204020203" pitchFamily="34" charset="0"/>
              </a:rPr>
              <a:t>Module </a:t>
            </a:r>
            <a:endParaRPr lang="en-US" b="0" i="0" dirty="0">
              <a:solidFill>
                <a:schemeClr val="tx1"/>
              </a:solidFill>
              <a:effectLst/>
              <a:latin typeface="Segoe UI" panose="020B0502040204020203" pitchFamily="34" charset="0"/>
            </a:endParaRPr>
          </a:p>
        </p:txBody>
      </p:sp>
      <p:sp>
        <p:nvSpPr>
          <p:cNvPr id="6" name="Content Placeholder 2"/>
          <p:cNvSpPr>
            <a:spLocks noGrp="1"/>
          </p:cNvSpPr>
          <p:nvPr>
            <p:ph idx="1"/>
          </p:nvPr>
        </p:nvSpPr>
        <p:spPr>
          <a:xfrm>
            <a:off x="838200" y="870585"/>
            <a:ext cx="10941050" cy="1235710"/>
          </a:xfrm>
        </p:spPr>
        <p:txBody>
          <a:bodyPr>
            <a:normAutofit fontScale="70000"/>
          </a:bodyPr>
          <a:p>
            <a:pPr algn="just">
              <a:lnSpc>
                <a:spcPct val="100000"/>
              </a:lnSpc>
              <a:buFont typeface="Wingdings" panose="05000000000000000000" charset="0"/>
              <a:buChar char="Ø"/>
            </a:pPr>
            <a:r>
              <a:rPr lang="en-US" sz="3200" dirty="0"/>
              <a:t> To load module, use </a:t>
            </a:r>
            <a:r>
              <a:rPr lang="en-US" sz="3200" dirty="0">
                <a:solidFill>
                  <a:srgbClr val="C00000"/>
                </a:solidFill>
              </a:rPr>
              <a:t>require()</a:t>
            </a:r>
            <a:r>
              <a:rPr lang="en-US" sz="3200" dirty="0"/>
              <a:t> function. </a:t>
            </a:r>
            <a:r>
              <a:rPr lang="en-US" sz="3200" dirty="0">
                <a:solidFill>
                  <a:srgbClr val="00B0F0"/>
                </a:solidFill>
              </a:rPr>
              <a:t>It takes one argument.</a:t>
            </a:r>
            <a:endParaRPr lang="en-US" sz="3200" dirty="0">
              <a:solidFill>
                <a:srgbClr val="00B0F0"/>
              </a:solidFill>
            </a:endParaRPr>
          </a:p>
          <a:p>
            <a:pPr algn="just">
              <a:lnSpc>
                <a:spcPct val="100000"/>
              </a:lnSpc>
              <a:buFont typeface="Wingdings" panose="05000000000000000000" charset="0"/>
              <a:buChar char="Ø"/>
            </a:pPr>
            <a:r>
              <a:rPr lang="en-US" sz="3200" dirty="0">
                <a:solidFill>
                  <a:srgbClr val="C00000"/>
                </a:solidFill>
              </a:rPr>
              <a:t>Notice</a:t>
            </a:r>
            <a:r>
              <a:rPr lang="en-US" sz="3200" dirty="0">
                <a:solidFill>
                  <a:schemeClr val="tx1"/>
                </a:solidFill>
              </a:rPr>
              <a:t> that we use </a:t>
            </a:r>
            <a:r>
              <a:rPr lang="en-US" sz="3200" b="1" dirty="0">
                <a:solidFill>
                  <a:srgbClr val="C00000"/>
                </a:solidFill>
              </a:rPr>
              <a:t>./ </a:t>
            </a:r>
            <a:r>
              <a:rPr lang="en-US" sz="3200" dirty="0">
                <a:solidFill>
                  <a:schemeClr val="tx1"/>
                </a:solidFill>
              </a:rPr>
              <a:t>to locate the module, that means that the module is located in the same folder as the Node.js file.</a:t>
            </a:r>
            <a:endParaRPr lang="en-US" sz="3200" dirty="0">
              <a:solidFill>
                <a:schemeClr val="tx1"/>
              </a:solidFill>
            </a:endParaRPr>
          </a:p>
        </p:txBody>
      </p:sp>
      <p:pic>
        <p:nvPicPr>
          <p:cNvPr id="3" name="图片 2"/>
          <p:cNvPicPr>
            <a:picLocks noChangeAspect="1"/>
          </p:cNvPicPr>
          <p:nvPr/>
        </p:nvPicPr>
        <p:blipFill>
          <a:blip r:embed="rId1"/>
          <a:stretch>
            <a:fillRect/>
          </a:stretch>
        </p:blipFill>
        <p:spPr>
          <a:xfrm>
            <a:off x="1154430" y="2356485"/>
            <a:ext cx="4177665" cy="683895"/>
          </a:xfrm>
          <a:prstGeom prst="rect">
            <a:avLst/>
          </a:prstGeom>
        </p:spPr>
      </p:pic>
      <p:pic>
        <p:nvPicPr>
          <p:cNvPr id="4" name="图片 3"/>
          <p:cNvPicPr>
            <a:picLocks noChangeAspect="1"/>
          </p:cNvPicPr>
          <p:nvPr/>
        </p:nvPicPr>
        <p:blipFill>
          <a:blip r:embed="rId2"/>
          <a:stretch>
            <a:fillRect/>
          </a:stretch>
        </p:blipFill>
        <p:spPr>
          <a:xfrm>
            <a:off x="5844540" y="2356485"/>
            <a:ext cx="4594225" cy="564515"/>
          </a:xfrm>
          <a:prstGeom prst="rect">
            <a:avLst/>
          </a:prstGeom>
        </p:spPr>
      </p:pic>
      <p:pic>
        <p:nvPicPr>
          <p:cNvPr id="5" name="图片 4"/>
          <p:cNvPicPr>
            <a:picLocks noChangeAspect="1"/>
          </p:cNvPicPr>
          <p:nvPr/>
        </p:nvPicPr>
        <p:blipFill>
          <a:blip r:embed="rId3"/>
          <a:stretch>
            <a:fillRect/>
          </a:stretch>
        </p:blipFill>
        <p:spPr>
          <a:xfrm>
            <a:off x="1066800" y="3342640"/>
            <a:ext cx="6042025" cy="977265"/>
          </a:xfrm>
          <a:prstGeom prst="rect">
            <a:avLst/>
          </a:prstGeom>
        </p:spPr>
      </p:pic>
      <p:pic>
        <p:nvPicPr>
          <p:cNvPr id="10" name="图片 9"/>
          <p:cNvPicPr>
            <a:picLocks noChangeAspect="1"/>
          </p:cNvPicPr>
          <p:nvPr/>
        </p:nvPicPr>
        <p:blipFill>
          <a:blip r:embed="rId4"/>
          <a:stretch>
            <a:fillRect/>
          </a:stretch>
        </p:blipFill>
        <p:spPr>
          <a:xfrm>
            <a:off x="6266180" y="4272915"/>
            <a:ext cx="5513070" cy="790575"/>
          </a:xfrm>
          <a:prstGeom prst="rect">
            <a:avLst/>
          </a:prstGeom>
        </p:spPr>
      </p:pic>
      <p:pic>
        <p:nvPicPr>
          <p:cNvPr id="11" name="图片 10"/>
          <p:cNvPicPr>
            <a:picLocks noChangeAspect="1"/>
          </p:cNvPicPr>
          <p:nvPr/>
        </p:nvPicPr>
        <p:blipFill>
          <a:blip r:embed="rId5"/>
          <a:stretch>
            <a:fillRect/>
          </a:stretch>
        </p:blipFill>
        <p:spPr>
          <a:xfrm>
            <a:off x="1066800" y="5358765"/>
            <a:ext cx="5605780" cy="701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edg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plus(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3"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plus(in)">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141605"/>
            <a:ext cx="10515600" cy="796925"/>
          </a:xfrm>
        </p:spPr>
        <p:txBody>
          <a:bodyPr>
            <a:normAutofit/>
          </a:bodyPr>
          <a:lstStyle/>
          <a:p>
            <a:pPr algn="ctr"/>
            <a:r>
              <a:rPr lang="en-US" b="0" i="0" dirty="0">
                <a:solidFill>
                  <a:schemeClr val="tx1"/>
                </a:solidFill>
                <a:effectLst/>
                <a:latin typeface="Segoe UI" panose="020B0502040204020203" pitchFamily="34" charset="0"/>
              </a:rPr>
              <a:t>Exporting more than one </a:t>
            </a:r>
            <a:r>
              <a:rPr lang="en-US" b="0" i="0" dirty="0">
                <a:solidFill>
                  <a:srgbClr val="C00000"/>
                </a:solidFill>
                <a:effectLst/>
                <a:latin typeface="Segoe UI" panose="020B0502040204020203" pitchFamily="34" charset="0"/>
              </a:rPr>
              <a:t>Modules </a:t>
            </a:r>
            <a:endParaRPr lang="en-US" b="0" i="0" dirty="0">
              <a:solidFill>
                <a:schemeClr val="tx1"/>
              </a:solidFill>
              <a:effectLst/>
              <a:latin typeface="Segoe UI" panose="020B0502040204020203" pitchFamily="34" charset="0"/>
            </a:endParaRPr>
          </a:p>
        </p:txBody>
      </p:sp>
      <p:pic>
        <p:nvPicPr>
          <p:cNvPr id="8" name="图片 7"/>
          <p:cNvPicPr>
            <a:picLocks noChangeAspect="1"/>
          </p:cNvPicPr>
          <p:nvPr/>
        </p:nvPicPr>
        <p:blipFill>
          <a:blip r:embed="rId1"/>
          <a:stretch>
            <a:fillRect/>
          </a:stretch>
        </p:blipFill>
        <p:spPr>
          <a:xfrm>
            <a:off x="929005" y="1097280"/>
            <a:ext cx="5269865" cy="2750820"/>
          </a:xfrm>
          <a:prstGeom prst="rect">
            <a:avLst/>
          </a:prstGeom>
        </p:spPr>
      </p:pic>
      <p:pic>
        <p:nvPicPr>
          <p:cNvPr id="9" name="图片 8"/>
          <p:cNvPicPr>
            <a:picLocks noChangeAspect="1"/>
          </p:cNvPicPr>
          <p:nvPr/>
        </p:nvPicPr>
        <p:blipFill>
          <a:blip r:embed="rId2"/>
          <a:stretch>
            <a:fillRect/>
          </a:stretch>
        </p:blipFill>
        <p:spPr>
          <a:xfrm>
            <a:off x="681355" y="4201160"/>
            <a:ext cx="5870575" cy="1764665"/>
          </a:xfrm>
          <a:prstGeom prst="rect">
            <a:avLst/>
          </a:prstGeom>
        </p:spPr>
      </p:pic>
      <p:sp>
        <p:nvSpPr>
          <p:cNvPr id="12" name="Content Placeholder 2"/>
          <p:cNvSpPr>
            <a:spLocks noGrp="1"/>
          </p:cNvSpPr>
          <p:nvPr>
            <p:ph idx="1"/>
          </p:nvPr>
        </p:nvSpPr>
        <p:spPr>
          <a:xfrm>
            <a:off x="7259320" y="1468120"/>
            <a:ext cx="5019040" cy="765810"/>
          </a:xfrm>
        </p:spPr>
        <p:txBody>
          <a:bodyPr>
            <a:normAutofit/>
          </a:bodyPr>
          <a:p>
            <a:pPr algn="just">
              <a:lnSpc>
                <a:spcPct val="100000"/>
              </a:lnSpc>
              <a:buFont typeface="Wingdings" panose="05000000000000000000" charset="0"/>
              <a:buChar char="Ø"/>
            </a:pPr>
            <a:r>
              <a:rPr lang="en-US" sz="3200" dirty="0"/>
              <a:t> Loading in </a:t>
            </a:r>
            <a:r>
              <a:rPr lang="en-US" sz="3200" dirty="0">
                <a:solidFill>
                  <a:srgbClr val="C00000"/>
                </a:solidFill>
              </a:rPr>
              <a:t>app.js</a:t>
            </a:r>
            <a:endParaRPr lang="en-US" sz="3200" dirty="0">
              <a:solidFill>
                <a:srgbClr val="C00000"/>
              </a:solidFill>
            </a:endParaRPr>
          </a:p>
        </p:txBody>
      </p:sp>
      <p:pic>
        <p:nvPicPr>
          <p:cNvPr id="13" name="图片 12"/>
          <p:cNvPicPr>
            <a:picLocks noChangeAspect="1"/>
          </p:cNvPicPr>
          <p:nvPr/>
        </p:nvPicPr>
        <p:blipFill>
          <a:blip r:embed="rId3"/>
          <a:stretch>
            <a:fillRect/>
          </a:stretch>
        </p:blipFill>
        <p:spPr>
          <a:xfrm>
            <a:off x="6647815" y="2233930"/>
            <a:ext cx="5135245" cy="1049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barn(inVertical)">
                                      <p:cBhvr>
                                        <p:cTn id="13" dur="500"/>
                                        <p:tgtEl>
                                          <p:spTgt spid="1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edge">
                                      <p:cBhvr>
                                        <p:cTn id="1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2"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156845"/>
            <a:ext cx="10515600" cy="796925"/>
          </a:xfrm>
        </p:spPr>
        <p:txBody>
          <a:bodyPr>
            <a:normAutofit/>
          </a:bodyPr>
          <a:lstStyle/>
          <a:p>
            <a:pPr algn="ctr"/>
            <a:r>
              <a:rPr lang="en-US" b="0" i="0" dirty="0">
                <a:solidFill>
                  <a:schemeClr val="tx1"/>
                </a:solidFill>
                <a:effectLst/>
                <a:latin typeface="Segoe UI" panose="020B0502040204020203" pitchFamily="34" charset="0"/>
              </a:rPr>
              <a:t>Built-in </a:t>
            </a:r>
            <a:r>
              <a:rPr lang="en-US" b="0" i="0" dirty="0">
                <a:solidFill>
                  <a:srgbClr val="C00000"/>
                </a:solidFill>
                <a:effectLst/>
                <a:latin typeface="Segoe UI" panose="020B0502040204020203" pitchFamily="34" charset="0"/>
              </a:rPr>
              <a:t>Modules</a:t>
            </a:r>
            <a:endParaRPr lang="en-US" b="0" i="0" dirty="0">
              <a:solidFill>
                <a:srgbClr val="7030A0"/>
              </a:solidFill>
              <a:effectLst/>
              <a:latin typeface="Segoe UI" panose="020B0502040204020203" pitchFamily="34" charset="0"/>
            </a:endParaRPr>
          </a:p>
        </p:txBody>
      </p:sp>
      <p:sp>
        <p:nvSpPr>
          <p:cNvPr id="6" name="Content Placeholder 2"/>
          <p:cNvSpPr>
            <a:spLocks noGrp="1"/>
          </p:cNvSpPr>
          <p:nvPr>
            <p:ph idx="1"/>
          </p:nvPr>
        </p:nvSpPr>
        <p:spPr>
          <a:xfrm>
            <a:off x="838200" y="901065"/>
            <a:ext cx="10627360" cy="2527300"/>
          </a:xfrm>
        </p:spPr>
        <p:txBody>
          <a:bodyPr>
            <a:normAutofit fontScale="80000"/>
          </a:bodyPr>
          <a:p>
            <a:pPr algn="just">
              <a:lnSpc>
                <a:spcPct val="100000"/>
              </a:lnSpc>
              <a:buFont typeface="Wingdings" panose="05000000000000000000" charset="0"/>
              <a:buChar char="Ø"/>
            </a:pPr>
            <a:r>
              <a:rPr lang="en-US" sz="3200" dirty="0"/>
              <a:t> Visit </a:t>
            </a:r>
            <a:r>
              <a:rPr lang="en-US" sz="3200" dirty="0">
                <a:solidFill>
                  <a:srgbClr val="00B050"/>
                </a:solidFill>
              </a:rPr>
              <a:t>https://nodejs.org/</a:t>
            </a:r>
            <a:r>
              <a:rPr lang="en-US" sz="3200" dirty="0"/>
              <a:t> and click on </a:t>
            </a:r>
            <a:r>
              <a:rPr lang="en-US" sz="3200" dirty="0">
                <a:solidFill>
                  <a:srgbClr val="C00000"/>
                </a:solidFill>
              </a:rPr>
              <a:t>"DOCS"</a:t>
            </a:r>
            <a:r>
              <a:rPr lang="en-US" sz="3200" dirty="0"/>
              <a:t>; you will find many useful built-in modules.</a:t>
            </a:r>
            <a:endParaRPr lang="en-US" sz="3200" dirty="0"/>
          </a:p>
          <a:p>
            <a:pPr algn="just">
              <a:lnSpc>
                <a:spcPct val="100000"/>
              </a:lnSpc>
              <a:buFont typeface="Wingdings" panose="05000000000000000000" charset="0"/>
              <a:buChar char="Ø"/>
            </a:pPr>
            <a:r>
              <a:rPr lang="en-US" sz="3200" dirty="0"/>
              <a:t>Such as </a:t>
            </a:r>
            <a:r>
              <a:rPr lang="en-US" sz="3200" dirty="0">
                <a:solidFill>
                  <a:srgbClr val="C00000"/>
                </a:solidFill>
              </a:rPr>
              <a:t>HTTP</a:t>
            </a:r>
            <a:r>
              <a:rPr lang="en-US" sz="3200" dirty="0"/>
              <a:t>, </a:t>
            </a:r>
            <a:r>
              <a:rPr lang="en-US" sz="3200" dirty="0">
                <a:solidFill>
                  <a:srgbClr val="C00000"/>
                </a:solidFill>
              </a:rPr>
              <a:t>FileSystem</a:t>
            </a:r>
            <a:r>
              <a:rPr lang="en-US" sz="3200" dirty="0"/>
              <a:t>, </a:t>
            </a:r>
            <a:r>
              <a:rPr lang="en-US" sz="3200" dirty="0">
                <a:solidFill>
                  <a:srgbClr val="C00000"/>
                </a:solidFill>
              </a:rPr>
              <a:t>Path </a:t>
            </a:r>
            <a:endParaRPr lang="en-US" sz="3200" dirty="0"/>
          </a:p>
          <a:p>
            <a:pPr algn="just">
              <a:lnSpc>
                <a:spcPct val="100000"/>
              </a:lnSpc>
              <a:buFont typeface="Wingdings" panose="05000000000000000000" charset="0"/>
              <a:buChar char="Ø"/>
            </a:pPr>
            <a:r>
              <a:rPr lang="en-US" sz="3200" dirty="0"/>
              <a:t>First we need to call the module using </a:t>
            </a:r>
            <a:r>
              <a:rPr lang="en-US" sz="3200" dirty="0">
                <a:solidFill>
                  <a:srgbClr val="C00000"/>
                </a:solidFill>
              </a:rPr>
              <a:t>require function.</a:t>
            </a:r>
            <a:endParaRPr lang="en-US" sz="3200" dirty="0">
              <a:solidFill>
                <a:srgbClr val="C00000"/>
              </a:solidFill>
            </a:endParaRPr>
          </a:p>
          <a:p>
            <a:pPr algn="just">
              <a:lnSpc>
                <a:spcPct val="100000"/>
              </a:lnSpc>
              <a:buFont typeface="Wingdings" panose="05000000000000000000" charset="0"/>
              <a:buChar char="Ø"/>
            </a:pPr>
            <a:r>
              <a:rPr lang="en-US" sz="3200" dirty="0">
                <a:solidFill>
                  <a:schemeClr val="tx1"/>
                </a:solidFill>
              </a:rPr>
              <a:t>Example is given below using</a:t>
            </a:r>
            <a:r>
              <a:rPr lang="en-US" sz="3200" dirty="0">
                <a:solidFill>
                  <a:srgbClr val="C00000"/>
                </a:solidFill>
              </a:rPr>
              <a:t> path module</a:t>
            </a:r>
            <a:endParaRPr lang="en-US" sz="3200" dirty="0">
              <a:solidFill>
                <a:srgbClr val="C00000"/>
              </a:solidFill>
            </a:endParaRPr>
          </a:p>
          <a:p>
            <a:pPr algn="just">
              <a:lnSpc>
                <a:spcPct val="100000"/>
              </a:lnSpc>
              <a:buFont typeface="Wingdings" panose="05000000000000000000" charset="0"/>
              <a:buChar char="Ø"/>
            </a:pPr>
            <a:endParaRPr lang="en-US" sz="3200" dirty="0"/>
          </a:p>
        </p:txBody>
      </p:sp>
      <p:pic>
        <p:nvPicPr>
          <p:cNvPr id="4" name="图片 3"/>
          <p:cNvPicPr>
            <a:picLocks noChangeAspect="1"/>
          </p:cNvPicPr>
          <p:nvPr/>
        </p:nvPicPr>
        <p:blipFill>
          <a:blip r:embed="rId1"/>
          <a:stretch>
            <a:fillRect/>
          </a:stretch>
        </p:blipFill>
        <p:spPr>
          <a:xfrm>
            <a:off x="791845" y="3428365"/>
            <a:ext cx="7022465" cy="1357630"/>
          </a:xfrm>
          <a:prstGeom prst="rect">
            <a:avLst/>
          </a:prstGeom>
        </p:spPr>
      </p:pic>
      <p:pic>
        <p:nvPicPr>
          <p:cNvPr id="5" name="图片 4"/>
          <p:cNvPicPr>
            <a:picLocks noChangeAspect="1"/>
          </p:cNvPicPr>
          <p:nvPr/>
        </p:nvPicPr>
        <p:blipFill>
          <a:blip r:embed="rId2"/>
          <a:stretch>
            <a:fillRect/>
          </a:stretch>
        </p:blipFill>
        <p:spPr>
          <a:xfrm>
            <a:off x="2407920" y="4918710"/>
            <a:ext cx="9193530" cy="172783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156845"/>
            <a:ext cx="10515600" cy="796925"/>
          </a:xfrm>
        </p:spPr>
        <p:txBody>
          <a:bodyPr>
            <a:normAutofit/>
          </a:bodyPr>
          <a:lstStyle/>
          <a:p>
            <a:pPr algn="ctr"/>
            <a:r>
              <a:rPr lang="en-US" b="0" i="0" dirty="0">
                <a:solidFill>
                  <a:schemeClr val="tx1"/>
                </a:solidFill>
                <a:effectLst/>
                <a:latin typeface="Segoe UI" panose="020B0502040204020203" pitchFamily="34" charset="0"/>
              </a:rPr>
              <a:t>Built-in </a:t>
            </a:r>
            <a:r>
              <a:rPr lang="en-US" b="0" i="0" dirty="0">
                <a:solidFill>
                  <a:srgbClr val="C00000"/>
                </a:solidFill>
                <a:effectLst/>
                <a:latin typeface="Segoe UI" panose="020B0502040204020203" pitchFamily="34" charset="0"/>
              </a:rPr>
              <a:t>Modules</a:t>
            </a:r>
            <a:endParaRPr lang="en-US" b="0" i="0" dirty="0">
              <a:solidFill>
                <a:srgbClr val="7030A0"/>
              </a:solidFill>
              <a:effectLst/>
              <a:latin typeface="Segoe UI" panose="020B0502040204020203" pitchFamily="34" charset="0"/>
            </a:endParaRPr>
          </a:p>
        </p:txBody>
      </p:sp>
      <p:sp>
        <p:nvSpPr>
          <p:cNvPr id="6" name="Content Placeholder 2"/>
          <p:cNvSpPr>
            <a:spLocks noGrp="1"/>
          </p:cNvSpPr>
          <p:nvPr>
            <p:ph idx="1"/>
          </p:nvPr>
        </p:nvSpPr>
        <p:spPr>
          <a:xfrm>
            <a:off x="838200" y="901065"/>
            <a:ext cx="10627360" cy="1010285"/>
          </a:xfrm>
        </p:spPr>
        <p:txBody>
          <a:bodyPr>
            <a:normAutofit/>
          </a:bodyPr>
          <a:p>
            <a:pPr algn="just">
              <a:lnSpc>
                <a:spcPct val="100000"/>
              </a:lnSpc>
              <a:buFont typeface="Wingdings" panose="05000000000000000000" charset="0"/>
              <a:buChar char="Ø"/>
            </a:pPr>
            <a:r>
              <a:rPr lang="en-US" sz="3200" dirty="0">
                <a:solidFill>
                  <a:srgbClr val="C00000"/>
                </a:solidFill>
              </a:rPr>
              <a:t>OS built-in </a:t>
            </a:r>
            <a:r>
              <a:rPr lang="en-US" sz="3200" dirty="0"/>
              <a:t> module Example</a:t>
            </a:r>
            <a:endParaRPr lang="en-US" sz="3200" dirty="0"/>
          </a:p>
          <a:p>
            <a:pPr algn="just">
              <a:lnSpc>
                <a:spcPct val="100000"/>
              </a:lnSpc>
              <a:buFont typeface="Wingdings" panose="05000000000000000000" charset="0"/>
              <a:buChar char="Ø"/>
            </a:pPr>
            <a:endParaRPr lang="en-US" sz="3200" dirty="0"/>
          </a:p>
        </p:txBody>
      </p:sp>
      <p:pic>
        <p:nvPicPr>
          <p:cNvPr id="3" name="图片 2"/>
          <p:cNvPicPr>
            <a:picLocks noChangeAspect="1"/>
          </p:cNvPicPr>
          <p:nvPr/>
        </p:nvPicPr>
        <p:blipFill>
          <a:blip r:embed="rId1"/>
          <a:stretch>
            <a:fillRect/>
          </a:stretch>
        </p:blipFill>
        <p:spPr>
          <a:xfrm>
            <a:off x="929005" y="1679575"/>
            <a:ext cx="5781675" cy="2314575"/>
          </a:xfrm>
          <a:prstGeom prst="rect">
            <a:avLst/>
          </a:prstGeom>
        </p:spPr>
      </p:pic>
      <p:pic>
        <p:nvPicPr>
          <p:cNvPr id="7" name="图片 6"/>
          <p:cNvPicPr>
            <a:picLocks noChangeAspect="1"/>
          </p:cNvPicPr>
          <p:nvPr/>
        </p:nvPicPr>
        <p:blipFill>
          <a:blip r:embed="rId2"/>
          <a:stretch>
            <a:fillRect/>
          </a:stretch>
        </p:blipFill>
        <p:spPr>
          <a:xfrm>
            <a:off x="4452620" y="4779645"/>
            <a:ext cx="6478905" cy="1673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156845"/>
            <a:ext cx="10515600" cy="796925"/>
          </a:xfrm>
        </p:spPr>
        <p:txBody>
          <a:bodyPr>
            <a:normAutofit/>
          </a:bodyPr>
          <a:lstStyle/>
          <a:p>
            <a:pPr algn="ctr"/>
            <a:r>
              <a:rPr lang="en-US" b="0" i="0" dirty="0">
                <a:solidFill>
                  <a:schemeClr val="tx1"/>
                </a:solidFill>
                <a:effectLst/>
                <a:latin typeface="Segoe UI" panose="020B0502040204020203" pitchFamily="34" charset="0"/>
              </a:rPr>
              <a:t>Built-in </a:t>
            </a:r>
            <a:r>
              <a:rPr lang="en-US" b="0" i="0" dirty="0">
                <a:solidFill>
                  <a:srgbClr val="7030A0"/>
                </a:solidFill>
                <a:effectLst/>
                <a:latin typeface="Segoe UI" panose="020B0502040204020203" pitchFamily="34" charset="0"/>
              </a:rPr>
              <a:t>File System</a:t>
            </a:r>
            <a:r>
              <a:rPr lang="en-US" b="0" i="0" dirty="0">
                <a:solidFill>
                  <a:schemeClr val="tx1"/>
                </a:solidFill>
                <a:effectLst/>
                <a:latin typeface="Segoe UI" panose="020B0502040204020203" pitchFamily="34" charset="0"/>
              </a:rPr>
              <a:t> </a:t>
            </a:r>
            <a:r>
              <a:rPr lang="en-US" b="0" i="0" dirty="0">
                <a:solidFill>
                  <a:srgbClr val="C00000"/>
                </a:solidFill>
                <a:effectLst/>
                <a:latin typeface="Segoe UI" panose="020B0502040204020203" pitchFamily="34" charset="0"/>
              </a:rPr>
              <a:t>Modules</a:t>
            </a:r>
            <a:endParaRPr lang="en-US" b="0" i="0" dirty="0">
              <a:solidFill>
                <a:srgbClr val="7030A0"/>
              </a:solidFill>
              <a:effectLst/>
              <a:latin typeface="Segoe UI" panose="020B0502040204020203" pitchFamily="34" charset="0"/>
            </a:endParaRPr>
          </a:p>
        </p:txBody>
      </p:sp>
      <p:pic>
        <p:nvPicPr>
          <p:cNvPr id="5" name="图片 4"/>
          <p:cNvPicPr>
            <a:picLocks noChangeAspect="1"/>
          </p:cNvPicPr>
          <p:nvPr/>
        </p:nvPicPr>
        <p:blipFill>
          <a:blip r:embed="rId1"/>
          <a:stretch>
            <a:fillRect/>
          </a:stretch>
        </p:blipFill>
        <p:spPr>
          <a:xfrm>
            <a:off x="815975" y="1052195"/>
            <a:ext cx="4670425" cy="1158875"/>
          </a:xfrm>
          <a:prstGeom prst="rect">
            <a:avLst/>
          </a:prstGeom>
        </p:spPr>
      </p:pic>
      <p:pic>
        <p:nvPicPr>
          <p:cNvPr id="3" name="图片 2"/>
          <p:cNvPicPr>
            <a:picLocks noChangeAspect="1"/>
          </p:cNvPicPr>
          <p:nvPr/>
        </p:nvPicPr>
        <p:blipFill>
          <a:blip r:embed="rId2"/>
          <a:stretch>
            <a:fillRect/>
          </a:stretch>
        </p:blipFill>
        <p:spPr>
          <a:xfrm>
            <a:off x="672465" y="2402205"/>
            <a:ext cx="5721350" cy="749300"/>
          </a:xfrm>
          <a:prstGeom prst="rect">
            <a:avLst/>
          </a:prstGeom>
        </p:spPr>
      </p:pic>
      <p:sp>
        <p:nvSpPr>
          <p:cNvPr id="6" name="Content Placeholder 2"/>
          <p:cNvSpPr>
            <a:spLocks noGrp="1"/>
          </p:cNvSpPr>
          <p:nvPr>
            <p:ph idx="1"/>
          </p:nvPr>
        </p:nvSpPr>
        <p:spPr>
          <a:xfrm>
            <a:off x="782320" y="3195320"/>
            <a:ext cx="10627360" cy="2527300"/>
          </a:xfrm>
        </p:spPr>
        <p:txBody>
          <a:bodyPr>
            <a:normAutofit/>
          </a:bodyPr>
          <a:p>
            <a:pPr algn="just">
              <a:lnSpc>
                <a:spcPct val="100000"/>
              </a:lnSpc>
              <a:buFont typeface="Wingdings" panose="05000000000000000000" charset="0"/>
              <a:buChar char="Ø"/>
            </a:pPr>
            <a:r>
              <a:rPr lang="en-US" sz="3200" dirty="0"/>
              <a:t> The above </a:t>
            </a:r>
            <a:r>
              <a:rPr lang="en-US" sz="3200" dirty="0">
                <a:solidFill>
                  <a:srgbClr val="FF0000"/>
                </a:solidFill>
              </a:rPr>
              <a:t>readdirSync </a:t>
            </a:r>
            <a:r>
              <a:rPr lang="en-US" sz="3200" dirty="0"/>
              <a:t>is Synchronous call.</a:t>
            </a:r>
            <a:endParaRPr lang="en-US" sz="3200" dirty="0"/>
          </a:p>
          <a:p>
            <a:pPr algn="just">
              <a:lnSpc>
                <a:spcPct val="100000"/>
              </a:lnSpc>
              <a:buFont typeface="Wingdings" panose="05000000000000000000" charset="0"/>
              <a:buChar char="Ø"/>
            </a:pPr>
            <a:r>
              <a:rPr lang="en-US" sz="3200" dirty="0"/>
              <a:t>It returns array of strings</a:t>
            </a:r>
            <a:endParaRPr lang="en-US" sz="3200" dirty="0"/>
          </a:p>
        </p:txBody>
      </p:sp>
      <p:pic>
        <p:nvPicPr>
          <p:cNvPr id="4" name="图片 3"/>
          <p:cNvPicPr>
            <a:picLocks noChangeAspect="1"/>
          </p:cNvPicPr>
          <p:nvPr/>
        </p:nvPicPr>
        <p:blipFill>
          <a:blip r:embed="rId3"/>
          <a:stretch>
            <a:fillRect/>
          </a:stretch>
        </p:blipFill>
        <p:spPr>
          <a:xfrm>
            <a:off x="7447280" y="3883660"/>
            <a:ext cx="3962400" cy="2578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156845"/>
            <a:ext cx="10515600" cy="796925"/>
          </a:xfrm>
        </p:spPr>
        <p:txBody>
          <a:bodyPr>
            <a:normAutofit/>
          </a:bodyPr>
          <a:lstStyle/>
          <a:p>
            <a:pPr algn="ctr"/>
            <a:r>
              <a:rPr lang="en-US" b="0" i="0" dirty="0">
                <a:solidFill>
                  <a:srgbClr val="C00000"/>
                </a:solidFill>
                <a:effectLst/>
                <a:latin typeface="Segoe UI" panose="020B0502040204020203" pitchFamily="34" charset="0"/>
              </a:rPr>
              <a:t>Aysnchronous </a:t>
            </a:r>
            <a:r>
              <a:rPr lang="en-US" b="0" i="0" dirty="0">
                <a:solidFill>
                  <a:schemeClr val="tx1"/>
                </a:solidFill>
                <a:effectLst/>
                <a:latin typeface="Segoe UI" panose="020B0502040204020203" pitchFamily="34" charset="0"/>
              </a:rPr>
              <a:t>method calls</a:t>
            </a:r>
            <a:endParaRPr lang="en-US" b="0" i="0" dirty="0">
              <a:solidFill>
                <a:schemeClr val="tx1"/>
              </a:solidFill>
              <a:effectLst/>
              <a:latin typeface="Segoe UI" panose="020B0502040204020203" pitchFamily="34" charset="0"/>
            </a:endParaRPr>
          </a:p>
        </p:txBody>
      </p:sp>
      <p:pic>
        <p:nvPicPr>
          <p:cNvPr id="5" name="图片 4"/>
          <p:cNvPicPr>
            <a:picLocks noChangeAspect="1"/>
          </p:cNvPicPr>
          <p:nvPr/>
        </p:nvPicPr>
        <p:blipFill>
          <a:blip r:embed="rId1"/>
          <a:stretch>
            <a:fillRect/>
          </a:stretch>
        </p:blipFill>
        <p:spPr>
          <a:xfrm>
            <a:off x="815975" y="1052195"/>
            <a:ext cx="4670425" cy="1158875"/>
          </a:xfrm>
          <a:prstGeom prst="rect">
            <a:avLst/>
          </a:prstGeom>
        </p:spPr>
      </p:pic>
      <p:sp>
        <p:nvSpPr>
          <p:cNvPr id="6" name="Content Placeholder 2"/>
          <p:cNvSpPr>
            <a:spLocks noGrp="1"/>
          </p:cNvSpPr>
          <p:nvPr>
            <p:ph idx="1"/>
          </p:nvPr>
        </p:nvSpPr>
        <p:spPr>
          <a:xfrm>
            <a:off x="492760" y="4227830"/>
            <a:ext cx="11220450" cy="1644650"/>
          </a:xfrm>
        </p:spPr>
        <p:txBody>
          <a:bodyPr>
            <a:normAutofit fontScale="80000"/>
          </a:bodyPr>
          <a:p>
            <a:pPr algn="just">
              <a:lnSpc>
                <a:spcPct val="100000"/>
              </a:lnSpc>
              <a:buFont typeface="Wingdings" panose="05000000000000000000" charset="0"/>
              <a:buChar char="Ø"/>
            </a:pPr>
            <a:r>
              <a:rPr lang="en-US" sz="3200" dirty="0"/>
              <a:t> All Ansychronous methods will take a function as a </a:t>
            </a:r>
            <a:r>
              <a:rPr lang="en-US" sz="3200" dirty="0">
                <a:solidFill>
                  <a:srgbClr val="C00000"/>
                </a:solidFill>
              </a:rPr>
              <a:t>last argument.</a:t>
            </a:r>
            <a:endParaRPr lang="en-US" sz="3200" dirty="0"/>
          </a:p>
          <a:p>
            <a:pPr algn="just">
              <a:lnSpc>
                <a:spcPct val="100000"/>
              </a:lnSpc>
              <a:buFont typeface="Wingdings" panose="05000000000000000000" charset="0"/>
              <a:buChar char="Ø"/>
            </a:pPr>
            <a:r>
              <a:rPr lang="en-US" sz="3200" dirty="0"/>
              <a:t> Node will call this method when the </a:t>
            </a:r>
            <a:r>
              <a:rPr lang="en-US" sz="3200" dirty="0">
                <a:solidFill>
                  <a:srgbClr val="C00000"/>
                </a:solidFill>
              </a:rPr>
              <a:t>Ayschronous operation</a:t>
            </a:r>
            <a:r>
              <a:rPr lang="en-US" sz="3200" dirty="0"/>
              <a:t> is completed.</a:t>
            </a:r>
            <a:endParaRPr lang="en-US" sz="3200" dirty="0"/>
          </a:p>
          <a:p>
            <a:pPr algn="just">
              <a:lnSpc>
                <a:spcPct val="100000"/>
              </a:lnSpc>
              <a:buFont typeface="Wingdings" panose="05000000000000000000" charset="0"/>
              <a:buChar char="Ø"/>
            </a:pPr>
            <a:r>
              <a:rPr lang="en-US" sz="3200" dirty="0"/>
              <a:t>This function is called </a:t>
            </a:r>
            <a:r>
              <a:rPr lang="en-US" sz="3200" dirty="0">
                <a:solidFill>
                  <a:srgbClr val="C00000"/>
                </a:solidFill>
              </a:rPr>
              <a:t>callback function.</a:t>
            </a:r>
            <a:endParaRPr lang="en-US" sz="3200" dirty="0"/>
          </a:p>
          <a:p>
            <a:pPr algn="just">
              <a:lnSpc>
                <a:spcPct val="100000"/>
              </a:lnSpc>
              <a:buFont typeface="Wingdings" panose="05000000000000000000" charset="0"/>
              <a:buChar char="Ø"/>
            </a:pPr>
            <a:endParaRPr lang="en-US" sz="3200" dirty="0"/>
          </a:p>
        </p:txBody>
      </p:sp>
      <p:pic>
        <p:nvPicPr>
          <p:cNvPr id="7" name="图片 6"/>
          <p:cNvPicPr>
            <a:picLocks noChangeAspect="1"/>
          </p:cNvPicPr>
          <p:nvPr/>
        </p:nvPicPr>
        <p:blipFill>
          <a:blip r:embed="rId2"/>
          <a:stretch>
            <a:fillRect/>
          </a:stretch>
        </p:blipFill>
        <p:spPr>
          <a:xfrm>
            <a:off x="537210" y="2309495"/>
            <a:ext cx="6572250" cy="1724025"/>
          </a:xfrm>
          <a:prstGeom prst="rect">
            <a:avLst/>
          </a:prstGeom>
        </p:spPr>
      </p:pic>
      <p:sp>
        <p:nvSpPr>
          <p:cNvPr id="8" name="圆角矩形 7"/>
          <p:cNvSpPr/>
          <p:nvPr/>
        </p:nvSpPr>
        <p:spPr>
          <a:xfrm>
            <a:off x="3214370" y="2243455"/>
            <a:ext cx="3466465" cy="50292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3"/>
          <a:stretch>
            <a:fillRect/>
          </a:stretch>
        </p:blipFill>
        <p:spPr>
          <a:xfrm>
            <a:off x="7813040" y="1341120"/>
            <a:ext cx="3900170" cy="2499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156845"/>
            <a:ext cx="10515600" cy="796925"/>
          </a:xfrm>
        </p:spPr>
        <p:txBody>
          <a:bodyPr>
            <a:normAutofit/>
          </a:bodyPr>
          <a:lstStyle/>
          <a:p>
            <a:pPr algn="ctr"/>
            <a:r>
              <a:rPr lang="en-US" b="0" i="0" dirty="0">
                <a:solidFill>
                  <a:srgbClr val="C00000"/>
                </a:solidFill>
                <a:effectLst/>
                <a:latin typeface="Segoe UI" panose="020B0502040204020203" pitchFamily="34" charset="0"/>
              </a:rPr>
              <a:t>Error in Aysnchronous </a:t>
            </a:r>
            <a:r>
              <a:rPr lang="en-US" b="0" i="0" dirty="0">
                <a:solidFill>
                  <a:schemeClr val="tx1"/>
                </a:solidFill>
                <a:effectLst/>
                <a:latin typeface="Segoe UI" panose="020B0502040204020203" pitchFamily="34" charset="0"/>
              </a:rPr>
              <a:t>method calls</a:t>
            </a:r>
            <a:endParaRPr lang="en-US" b="0" i="0" dirty="0">
              <a:solidFill>
                <a:schemeClr val="tx1"/>
              </a:solidFill>
              <a:effectLst/>
              <a:latin typeface="Segoe UI" panose="020B0502040204020203" pitchFamily="34" charset="0"/>
            </a:endParaRPr>
          </a:p>
        </p:txBody>
      </p:sp>
      <p:pic>
        <p:nvPicPr>
          <p:cNvPr id="5" name="图片 4"/>
          <p:cNvPicPr>
            <a:picLocks noChangeAspect="1"/>
          </p:cNvPicPr>
          <p:nvPr/>
        </p:nvPicPr>
        <p:blipFill>
          <a:blip r:embed="rId1"/>
          <a:stretch>
            <a:fillRect/>
          </a:stretch>
        </p:blipFill>
        <p:spPr>
          <a:xfrm>
            <a:off x="815975" y="1052195"/>
            <a:ext cx="4670425" cy="1158875"/>
          </a:xfrm>
          <a:prstGeom prst="rect">
            <a:avLst/>
          </a:prstGeom>
        </p:spPr>
      </p:pic>
      <p:pic>
        <p:nvPicPr>
          <p:cNvPr id="3" name="图片 2"/>
          <p:cNvPicPr>
            <a:picLocks noChangeAspect="1"/>
          </p:cNvPicPr>
          <p:nvPr/>
        </p:nvPicPr>
        <p:blipFill>
          <a:blip r:embed="rId2"/>
          <a:stretch>
            <a:fillRect/>
          </a:stretch>
        </p:blipFill>
        <p:spPr>
          <a:xfrm>
            <a:off x="749300" y="2266950"/>
            <a:ext cx="6089650" cy="1905000"/>
          </a:xfrm>
          <a:prstGeom prst="rect">
            <a:avLst/>
          </a:prstGeom>
        </p:spPr>
      </p:pic>
      <p:pic>
        <p:nvPicPr>
          <p:cNvPr id="10" name="图片 9"/>
          <p:cNvPicPr>
            <a:picLocks noChangeAspect="1"/>
          </p:cNvPicPr>
          <p:nvPr/>
        </p:nvPicPr>
        <p:blipFill>
          <a:blip r:embed="rId3"/>
          <a:stretch>
            <a:fillRect/>
          </a:stretch>
        </p:blipFill>
        <p:spPr>
          <a:xfrm>
            <a:off x="202565" y="4112260"/>
            <a:ext cx="11488420" cy="2025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plus(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26695"/>
            <a:ext cx="10515600" cy="796925"/>
          </a:xfrm>
        </p:spPr>
        <p:txBody>
          <a:bodyPr>
            <a:normAutofit/>
          </a:bodyPr>
          <a:lstStyle/>
          <a:p>
            <a:pPr algn="ctr"/>
            <a:r>
              <a:rPr lang="en-US" b="0" i="0" dirty="0">
                <a:solidFill>
                  <a:srgbClr val="C00000"/>
                </a:solidFill>
                <a:effectLst/>
                <a:latin typeface="Segoe UI" panose="020B0502040204020203" pitchFamily="34" charset="0"/>
              </a:rPr>
              <a:t>Event </a:t>
            </a:r>
            <a:r>
              <a:rPr lang="en-US" b="0" i="0" dirty="0">
                <a:solidFill>
                  <a:schemeClr val="tx1"/>
                </a:solidFill>
                <a:effectLst/>
                <a:latin typeface="Segoe UI" panose="020B0502040204020203" pitchFamily="34" charset="0"/>
              </a:rPr>
              <a:t>in Node</a:t>
            </a:r>
            <a:endParaRPr lang="en-US" b="0" i="0" dirty="0">
              <a:solidFill>
                <a:schemeClr val="tx1"/>
              </a:solidFill>
              <a:effectLst/>
              <a:latin typeface="Segoe UI" panose="020B0502040204020203" pitchFamily="34" charset="0"/>
            </a:endParaRPr>
          </a:p>
        </p:txBody>
      </p:sp>
      <p:pic>
        <p:nvPicPr>
          <p:cNvPr id="6" name="图片 5"/>
          <p:cNvPicPr>
            <a:picLocks noChangeAspect="1"/>
          </p:cNvPicPr>
          <p:nvPr/>
        </p:nvPicPr>
        <p:blipFill>
          <a:blip r:embed="rId1"/>
          <a:stretch>
            <a:fillRect/>
          </a:stretch>
        </p:blipFill>
        <p:spPr>
          <a:xfrm>
            <a:off x="241935" y="1272540"/>
            <a:ext cx="8711565" cy="505460"/>
          </a:xfrm>
          <a:prstGeom prst="rect">
            <a:avLst/>
          </a:prstGeom>
        </p:spPr>
      </p:pic>
      <p:sp>
        <p:nvSpPr>
          <p:cNvPr id="7" name="Content Placeholder 2"/>
          <p:cNvSpPr>
            <a:spLocks noGrp="1"/>
          </p:cNvSpPr>
          <p:nvPr>
            <p:ph idx="1"/>
          </p:nvPr>
        </p:nvSpPr>
        <p:spPr>
          <a:xfrm>
            <a:off x="174625" y="1953895"/>
            <a:ext cx="11220450" cy="970280"/>
          </a:xfrm>
        </p:spPr>
        <p:txBody>
          <a:bodyPr>
            <a:normAutofit fontScale="70000"/>
          </a:bodyPr>
          <a:p>
            <a:pPr algn="just">
              <a:lnSpc>
                <a:spcPct val="100000"/>
              </a:lnSpc>
              <a:buFont typeface="Wingdings" panose="05000000000000000000" charset="0"/>
              <a:buChar char="Ø"/>
            </a:pPr>
            <a:r>
              <a:rPr lang="en-US" sz="3200" dirty="0"/>
              <a:t>Every action on a computer is an </a:t>
            </a:r>
            <a:r>
              <a:rPr lang="en-US" sz="3200" dirty="0">
                <a:solidFill>
                  <a:srgbClr val="C00000"/>
                </a:solidFill>
              </a:rPr>
              <a:t>event</a:t>
            </a:r>
            <a:r>
              <a:rPr lang="en-US" sz="3200" dirty="0"/>
              <a:t>. Like when a file is opened.</a:t>
            </a:r>
            <a:endParaRPr lang="en-US" sz="3200" dirty="0"/>
          </a:p>
          <a:p>
            <a:pPr algn="just">
              <a:lnSpc>
                <a:spcPct val="100000"/>
              </a:lnSpc>
              <a:buFont typeface="Wingdings" panose="05000000000000000000" charset="0"/>
              <a:buChar char="Ø"/>
            </a:pPr>
            <a:r>
              <a:rPr lang="en-US" sz="3200" dirty="0">
                <a:solidFill>
                  <a:srgbClr val="C00000"/>
                </a:solidFill>
              </a:rPr>
              <a:t>EventEmitter </a:t>
            </a:r>
            <a:r>
              <a:rPr lang="en-US" sz="3200" dirty="0"/>
              <a:t>is class. First creat instance of class, i.e., </a:t>
            </a:r>
            <a:r>
              <a:rPr lang="en-US" sz="3200" dirty="0">
                <a:solidFill>
                  <a:srgbClr val="C00000"/>
                </a:solidFill>
              </a:rPr>
              <a:t>emitter</a:t>
            </a:r>
            <a:r>
              <a:rPr lang="en-US" sz="3200" dirty="0"/>
              <a:t>.</a:t>
            </a:r>
            <a:endParaRPr lang="en-US" sz="3200" dirty="0"/>
          </a:p>
          <a:p>
            <a:pPr algn="just">
              <a:lnSpc>
                <a:spcPct val="100000"/>
              </a:lnSpc>
              <a:buFont typeface="Wingdings" panose="05000000000000000000" charset="0"/>
              <a:buChar char="Ø"/>
            </a:pPr>
            <a:endParaRPr lang="en-US" sz="3200" dirty="0"/>
          </a:p>
        </p:txBody>
      </p:sp>
      <p:pic>
        <p:nvPicPr>
          <p:cNvPr id="8" name="图片 7"/>
          <p:cNvPicPr>
            <a:picLocks noChangeAspect="1"/>
          </p:cNvPicPr>
          <p:nvPr/>
        </p:nvPicPr>
        <p:blipFill>
          <a:blip r:embed="rId2"/>
          <a:stretch>
            <a:fillRect/>
          </a:stretch>
        </p:blipFill>
        <p:spPr>
          <a:xfrm>
            <a:off x="174625" y="3218180"/>
            <a:ext cx="6325870" cy="304800"/>
          </a:xfrm>
          <a:prstGeom prst="rect">
            <a:avLst/>
          </a:prstGeom>
        </p:spPr>
      </p:pic>
      <p:pic>
        <p:nvPicPr>
          <p:cNvPr id="9" name="图片 8"/>
          <p:cNvPicPr>
            <a:picLocks noChangeAspect="1"/>
          </p:cNvPicPr>
          <p:nvPr/>
        </p:nvPicPr>
        <p:blipFill>
          <a:blip r:embed="rId3"/>
          <a:stretch>
            <a:fillRect/>
          </a:stretch>
        </p:blipFill>
        <p:spPr>
          <a:xfrm>
            <a:off x="6500495" y="3569335"/>
            <a:ext cx="3922395" cy="3118485"/>
          </a:xfrm>
          <a:prstGeom prst="rect">
            <a:avLst/>
          </a:prstGeom>
        </p:spPr>
      </p:pic>
      <p:sp>
        <p:nvSpPr>
          <p:cNvPr id="11" name="Content Placeholder 2"/>
          <p:cNvSpPr>
            <a:spLocks noGrp="1"/>
          </p:cNvSpPr>
          <p:nvPr/>
        </p:nvSpPr>
        <p:spPr>
          <a:xfrm>
            <a:off x="224155" y="4039870"/>
            <a:ext cx="6079490" cy="1244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a:t>
            </a:r>
            <a:r>
              <a:rPr lang="en-US" sz="3200" dirty="0">
                <a:solidFill>
                  <a:srgbClr val="C00000"/>
                </a:solidFill>
              </a:rPr>
              <a:t>EventEmitter </a:t>
            </a:r>
            <a:r>
              <a:rPr lang="en-US" sz="3200" dirty="0">
                <a:solidFill>
                  <a:schemeClr val="tx1"/>
                </a:solidFill>
              </a:rPr>
              <a:t>class has methods.</a:t>
            </a:r>
            <a:endParaRPr lang="en-US" sz="3200" dirty="0"/>
          </a:p>
          <a:p>
            <a:pPr algn="just">
              <a:lnSpc>
                <a:spcPct val="100000"/>
              </a:lnSpc>
              <a:buFont typeface="Wingdings" panose="05000000000000000000" charset="0"/>
              <a:buChar char="Ø"/>
            </a:pP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i="0" dirty="0">
                <a:solidFill>
                  <a:srgbClr val="000000"/>
                </a:solidFill>
                <a:effectLst/>
                <a:latin typeface="Segoe UI" panose="020B0502040204020203" pitchFamily="34" charset="0"/>
              </a:rPr>
              <a:t>Node.js Tutorial</a:t>
            </a:r>
            <a:endParaRPr lang="en-US" dirty="0"/>
          </a:p>
        </p:txBody>
      </p:sp>
      <p:sp>
        <p:nvSpPr>
          <p:cNvPr id="3" name="Content Placeholder 2"/>
          <p:cNvSpPr>
            <a:spLocks noGrp="1"/>
          </p:cNvSpPr>
          <p:nvPr>
            <p:ph idx="1"/>
          </p:nvPr>
        </p:nvSpPr>
        <p:spPr/>
        <p:txBody>
          <a:bodyPr>
            <a:normAutofit/>
          </a:bodyPr>
          <a:lstStyle/>
          <a:p>
            <a:r>
              <a:rPr lang="en-US" sz="3200" dirty="0">
                <a:solidFill>
                  <a:srgbClr val="FF0000"/>
                </a:solidFill>
              </a:rPr>
              <a:t>Node.js</a:t>
            </a:r>
            <a:r>
              <a:rPr lang="en-US" sz="3200" dirty="0"/>
              <a:t> is an open source server environment.</a:t>
            </a:r>
            <a:endParaRPr lang="en-US" sz="3200" dirty="0"/>
          </a:p>
          <a:p>
            <a:r>
              <a:rPr lang="en-US" sz="3200" dirty="0"/>
              <a:t>It allows us to run </a:t>
            </a:r>
            <a:r>
              <a:rPr lang="en-US" sz="3200" dirty="0">
                <a:solidFill>
                  <a:srgbClr val="FF0000"/>
                </a:solidFill>
              </a:rPr>
              <a:t>JavaScript </a:t>
            </a:r>
            <a:r>
              <a:rPr lang="en-US" sz="3200" dirty="0"/>
              <a:t>on the </a:t>
            </a:r>
            <a:r>
              <a:rPr lang="en-US" sz="3200" dirty="0">
                <a:solidFill>
                  <a:srgbClr val="FF0000"/>
                </a:solidFill>
              </a:rPr>
              <a:t>server.</a:t>
            </a:r>
            <a:endParaRPr lang="en-US" sz="3200" dirty="0">
              <a:solidFill>
                <a:srgbClr val="FF0000"/>
              </a:solidFill>
            </a:endParaRPr>
          </a:p>
          <a:p>
            <a:r>
              <a:rPr lang="en-US" sz="3200" dirty="0">
                <a:solidFill>
                  <a:schemeClr val="tx1"/>
                </a:solidFill>
              </a:rPr>
              <a:t>A </a:t>
            </a:r>
            <a:r>
              <a:rPr lang="en-US" sz="3200" b="1" dirty="0">
                <a:solidFill>
                  <a:srgbClr val="7030A0"/>
                </a:solidFill>
              </a:rPr>
              <a:t>runtime enviroment</a:t>
            </a:r>
            <a:r>
              <a:rPr lang="en-US" sz="3200" dirty="0">
                <a:solidFill>
                  <a:schemeClr val="tx1"/>
                </a:solidFill>
              </a:rPr>
              <a:t> for executing </a:t>
            </a:r>
            <a:r>
              <a:rPr lang="en-US" sz="3200" dirty="0">
                <a:solidFill>
                  <a:srgbClr val="FF0000"/>
                </a:solidFill>
                <a:sym typeface="+mn-ea"/>
              </a:rPr>
              <a:t>JavaScript </a:t>
            </a:r>
            <a:r>
              <a:rPr lang="en-US" sz="3200" dirty="0">
                <a:solidFill>
                  <a:schemeClr val="tx1"/>
                </a:solidFill>
              </a:rPr>
              <a:t>code outside of browser.</a:t>
            </a:r>
            <a:endParaRPr lang="en-US" sz="3200" dirty="0">
              <a:solidFill>
                <a:schemeClr val="tx1"/>
              </a:solidFill>
            </a:endParaRPr>
          </a:p>
          <a:p>
            <a:r>
              <a:rPr lang="en-US" sz="3200" dirty="0">
                <a:solidFill>
                  <a:schemeClr val="tx1"/>
                </a:solidFill>
              </a:rPr>
              <a:t>It runs on various platforms (Windows, Linux, Unix, Mac OS X, etc.)</a:t>
            </a:r>
            <a:endParaRPr lang="en-US" sz="3200" dirty="0">
              <a:solidFill>
                <a:schemeClr val="tx1"/>
              </a:solidFill>
            </a:endParaRPr>
          </a:p>
          <a:p>
            <a:r>
              <a:rPr lang="en-US" sz="3200" dirty="0">
                <a:solidFill>
                  <a:schemeClr val="tx1"/>
                </a:solidFill>
              </a:rPr>
              <a:t>Node.js uses </a:t>
            </a:r>
            <a:r>
              <a:rPr lang="en-US" sz="3200" dirty="0">
                <a:solidFill>
                  <a:srgbClr val="C00000"/>
                </a:solidFill>
              </a:rPr>
              <a:t>asynchronous </a:t>
            </a:r>
            <a:r>
              <a:rPr lang="en-US" sz="3200" dirty="0">
                <a:solidFill>
                  <a:schemeClr val="tx1"/>
                </a:solidFill>
              </a:rPr>
              <a:t>programming!</a:t>
            </a:r>
            <a:endParaRPr lang="en-US" sz="3200" dirty="0">
              <a:solidFill>
                <a:schemeClr val="tx1"/>
              </a:solidFill>
            </a:endParaRPr>
          </a:p>
          <a:p>
            <a:r>
              <a:rPr lang="en-US" sz="3200" dirty="0">
                <a:solidFill>
                  <a:schemeClr val="tx1"/>
                </a:solidFill>
              </a:rPr>
              <a:t>It files have extension </a:t>
            </a:r>
            <a:r>
              <a:rPr lang="en-US" sz="3200" b="1" dirty="0">
                <a:solidFill>
                  <a:srgbClr val="C00000"/>
                </a:solidFill>
              </a:rPr>
              <a:t>".js"</a:t>
            </a:r>
            <a:r>
              <a:rPr lang="en-US" sz="3200" b="1" dirty="0">
                <a:solidFill>
                  <a:schemeClr val="tx1"/>
                </a:solidFill>
              </a:rPr>
              <a:t>.</a:t>
            </a:r>
            <a:endParaRPr lang="en-US" sz="3200" b="1" dirty="0">
              <a:solidFill>
                <a:srgbClr val="C00000"/>
              </a:solidFill>
            </a:endParaRPr>
          </a:p>
          <a:p>
            <a:endParaRPr lang="en-US" sz="3200" dirty="0"/>
          </a:p>
          <a:p>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26695"/>
            <a:ext cx="10515600" cy="796925"/>
          </a:xfrm>
        </p:spPr>
        <p:txBody>
          <a:bodyPr>
            <a:normAutofit/>
          </a:bodyPr>
          <a:lstStyle/>
          <a:p>
            <a:pPr algn="ctr"/>
            <a:r>
              <a:rPr lang="en-US" b="0" i="0" dirty="0">
                <a:solidFill>
                  <a:schemeClr val="tx1"/>
                </a:solidFill>
                <a:effectLst/>
                <a:latin typeface="Segoe UI" panose="020B0502040204020203" pitchFamily="34" charset="0"/>
              </a:rPr>
              <a:t>Use </a:t>
            </a:r>
            <a:r>
              <a:rPr lang="en-US" b="0" i="0" dirty="0">
                <a:solidFill>
                  <a:srgbClr val="C00000"/>
                </a:solidFill>
                <a:effectLst/>
                <a:latin typeface="Segoe UI" panose="020B0502040204020203" pitchFamily="34" charset="0"/>
              </a:rPr>
              <a:t>emit </a:t>
            </a:r>
            <a:r>
              <a:rPr lang="en-US" b="0" i="0" dirty="0">
                <a:solidFill>
                  <a:schemeClr val="tx1"/>
                </a:solidFill>
                <a:effectLst/>
                <a:latin typeface="Segoe UI" panose="020B0502040204020203" pitchFamily="34" charset="0"/>
              </a:rPr>
              <a:t>method of Event Class</a:t>
            </a:r>
            <a:endParaRPr lang="en-US" b="0" i="0" dirty="0">
              <a:solidFill>
                <a:schemeClr val="tx1"/>
              </a:solidFill>
              <a:effectLst/>
              <a:latin typeface="Segoe UI" panose="020B0502040204020203" pitchFamily="34" charset="0"/>
            </a:endParaRPr>
          </a:p>
        </p:txBody>
      </p:sp>
      <p:pic>
        <p:nvPicPr>
          <p:cNvPr id="4" name="图片 3"/>
          <p:cNvPicPr>
            <a:picLocks noChangeAspect="1"/>
          </p:cNvPicPr>
          <p:nvPr/>
        </p:nvPicPr>
        <p:blipFill>
          <a:blip r:embed="rId1"/>
          <a:stretch>
            <a:fillRect/>
          </a:stretch>
        </p:blipFill>
        <p:spPr>
          <a:xfrm>
            <a:off x="676275" y="1421130"/>
            <a:ext cx="4985385" cy="658495"/>
          </a:xfrm>
          <a:prstGeom prst="rect">
            <a:avLst/>
          </a:prstGeom>
        </p:spPr>
      </p:pic>
      <p:sp>
        <p:nvSpPr>
          <p:cNvPr id="5" name="Content Placeholder 2"/>
          <p:cNvSpPr>
            <a:spLocks noGrp="1"/>
          </p:cNvSpPr>
          <p:nvPr/>
        </p:nvSpPr>
        <p:spPr>
          <a:xfrm>
            <a:off x="187325" y="2402840"/>
            <a:ext cx="11649075" cy="1244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T</a:t>
            </a:r>
            <a:r>
              <a:rPr lang="en-US" sz="3200" dirty="0">
                <a:solidFill>
                  <a:schemeClr val="tx1"/>
                </a:solidFill>
              </a:rPr>
              <a:t>o fire an event, use the </a:t>
            </a:r>
            <a:r>
              <a:rPr lang="en-US" sz="3200" dirty="0">
                <a:solidFill>
                  <a:srgbClr val="C00000"/>
                </a:solidFill>
              </a:rPr>
              <a:t>emit()</a:t>
            </a:r>
            <a:r>
              <a:rPr lang="en-US" sz="3200" dirty="0">
                <a:solidFill>
                  <a:schemeClr val="tx1"/>
                </a:solidFill>
              </a:rPr>
              <a:t> method. </a:t>
            </a:r>
            <a:r>
              <a:rPr lang="en-US" sz="3200" dirty="0">
                <a:solidFill>
                  <a:srgbClr val="C00000"/>
                </a:solidFill>
                <a:sym typeface="+mn-ea"/>
              </a:rPr>
              <a:t>emit()</a:t>
            </a:r>
            <a:r>
              <a:rPr lang="en-US" sz="3200" dirty="0">
                <a:sym typeface="+mn-ea"/>
              </a:rPr>
              <a:t> raise an Event.</a:t>
            </a:r>
            <a:endParaRPr lang="en-US" sz="3200" dirty="0">
              <a:solidFill>
                <a:schemeClr val="tx1"/>
              </a:solidFill>
            </a:endParaRPr>
          </a:p>
          <a:p>
            <a:pPr algn="just">
              <a:lnSpc>
                <a:spcPct val="100000"/>
              </a:lnSpc>
              <a:buFont typeface="Wingdings" panose="05000000000000000000" charset="0"/>
              <a:buChar char="Ø"/>
            </a:pPr>
            <a:r>
              <a:rPr lang="en-US" sz="3200" dirty="0">
                <a:solidFill>
                  <a:srgbClr val="C00000"/>
                </a:solidFill>
              </a:rPr>
              <a:t>Emit </a:t>
            </a:r>
            <a:r>
              <a:rPr lang="en-US" sz="3200" dirty="0">
                <a:solidFill>
                  <a:schemeClr val="tx1"/>
                </a:solidFill>
              </a:rPr>
              <a:t>mean make a noise or produce something -  signaling.</a:t>
            </a:r>
            <a:endParaRPr lang="en-US" sz="3200" dirty="0">
              <a:solidFill>
                <a:schemeClr val="tx1"/>
              </a:solidFill>
            </a:endParaRPr>
          </a:p>
          <a:p>
            <a:pPr algn="just">
              <a:lnSpc>
                <a:spcPct val="100000"/>
              </a:lnSpc>
              <a:buFont typeface="Wingdings" panose="05000000000000000000" charset="0"/>
              <a:buChar char="Ø"/>
            </a:pPr>
            <a:endParaRPr lang="en-US" sz="3200" dirty="0"/>
          </a:p>
        </p:txBody>
      </p:sp>
      <p:sp>
        <p:nvSpPr>
          <p:cNvPr id="12" name="Content Placeholder 2"/>
          <p:cNvSpPr>
            <a:spLocks noGrp="1"/>
          </p:cNvSpPr>
          <p:nvPr/>
        </p:nvSpPr>
        <p:spPr>
          <a:xfrm>
            <a:off x="314325" y="5216525"/>
            <a:ext cx="11649075" cy="852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Nothing is going to happen</a:t>
            </a:r>
            <a:r>
              <a:rPr lang="en-US" sz="3200" dirty="0">
                <a:solidFill>
                  <a:schemeClr val="tx1"/>
                </a:solidFill>
              </a:rPr>
              <a:t>. We need to register the event.</a:t>
            </a:r>
            <a:endParaRPr lang="en-US" sz="3200" dirty="0">
              <a:solidFill>
                <a:schemeClr val="tx1"/>
              </a:solidFill>
            </a:endParaRPr>
          </a:p>
          <a:p>
            <a:pPr algn="just">
              <a:lnSpc>
                <a:spcPct val="100000"/>
              </a:lnSpc>
              <a:buFont typeface="Wingdings" panose="05000000000000000000" charset="0"/>
              <a:buChar char="Ø"/>
            </a:pPr>
            <a:endParaRPr lang="en-US" sz="3200" dirty="0"/>
          </a:p>
        </p:txBody>
      </p:sp>
      <p:pic>
        <p:nvPicPr>
          <p:cNvPr id="13" name="图片 12"/>
          <p:cNvPicPr>
            <a:picLocks noChangeAspect="1"/>
          </p:cNvPicPr>
          <p:nvPr/>
        </p:nvPicPr>
        <p:blipFill>
          <a:blip r:embed="rId2"/>
          <a:stretch>
            <a:fillRect/>
          </a:stretch>
        </p:blipFill>
        <p:spPr>
          <a:xfrm>
            <a:off x="741045" y="3784600"/>
            <a:ext cx="7519035" cy="1431925"/>
          </a:xfrm>
          <a:prstGeom prst="rect">
            <a:avLst/>
          </a:prstGeom>
        </p:spPr>
      </p:pic>
      <p:pic>
        <p:nvPicPr>
          <p:cNvPr id="14" name="图片 13"/>
          <p:cNvPicPr>
            <a:picLocks noChangeAspect="1"/>
          </p:cNvPicPr>
          <p:nvPr/>
        </p:nvPicPr>
        <p:blipFill>
          <a:blip r:embed="rId3"/>
          <a:stretch>
            <a:fillRect/>
          </a:stretch>
        </p:blipFill>
        <p:spPr>
          <a:xfrm>
            <a:off x="579755" y="6007735"/>
            <a:ext cx="6946265" cy="511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26695"/>
            <a:ext cx="10515600" cy="796925"/>
          </a:xfrm>
        </p:spPr>
        <p:txBody>
          <a:bodyPr>
            <a:normAutofit/>
          </a:bodyPr>
          <a:lstStyle/>
          <a:p>
            <a:pPr algn="ctr"/>
            <a:r>
              <a:rPr lang="en-US" b="0" i="0" dirty="0">
                <a:solidFill>
                  <a:srgbClr val="C00000"/>
                </a:solidFill>
                <a:effectLst/>
                <a:latin typeface="Segoe UI" panose="020B0502040204020203" pitchFamily="34" charset="0"/>
              </a:rPr>
              <a:t>Event </a:t>
            </a:r>
            <a:r>
              <a:rPr lang="en-US" b="0" i="0" dirty="0">
                <a:solidFill>
                  <a:schemeClr val="tx1"/>
                </a:solidFill>
                <a:effectLst/>
                <a:latin typeface="Segoe UI" panose="020B0502040204020203" pitchFamily="34" charset="0"/>
              </a:rPr>
              <a:t>Arguments</a:t>
            </a:r>
            <a:endParaRPr lang="en-US" b="0" i="0" dirty="0">
              <a:solidFill>
                <a:schemeClr val="tx1"/>
              </a:solidFill>
              <a:effectLst/>
              <a:latin typeface="Segoe UI" panose="020B0502040204020203" pitchFamily="34" charset="0"/>
            </a:endParaRPr>
          </a:p>
        </p:txBody>
      </p:sp>
      <p:pic>
        <p:nvPicPr>
          <p:cNvPr id="3" name="图片 2"/>
          <p:cNvPicPr>
            <a:picLocks noChangeAspect="1"/>
          </p:cNvPicPr>
          <p:nvPr/>
        </p:nvPicPr>
        <p:blipFill>
          <a:blip r:embed="rId1"/>
          <a:stretch>
            <a:fillRect/>
          </a:stretch>
        </p:blipFill>
        <p:spPr>
          <a:xfrm>
            <a:off x="271145" y="1287780"/>
            <a:ext cx="9842500" cy="1685290"/>
          </a:xfrm>
          <a:prstGeom prst="rect">
            <a:avLst/>
          </a:prstGeom>
        </p:spPr>
      </p:pic>
      <p:pic>
        <p:nvPicPr>
          <p:cNvPr id="7" name="图片 6"/>
          <p:cNvPicPr>
            <a:picLocks noChangeAspect="1"/>
          </p:cNvPicPr>
          <p:nvPr/>
        </p:nvPicPr>
        <p:blipFill>
          <a:blip r:embed="rId2"/>
          <a:stretch>
            <a:fillRect/>
          </a:stretch>
        </p:blipFill>
        <p:spPr>
          <a:xfrm>
            <a:off x="266065" y="3429000"/>
            <a:ext cx="9706610" cy="4546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26695"/>
            <a:ext cx="10515600" cy="796925"/>
          </a:xfrm>
        </p:spPr>
        <p:txBody>
          <a:bodyPr>
            <a:normAutofit/>
          </a:bodyPr>
          <a:lstStyle/>
          <a:p>
            <a:pPr algn="ctr"/>
            <a:r>
              <a:rPr lang="en-US" b="0" i="0" dirty="0">
                <a:solidFill>
                  <a:srgbClr val="C00000"/>
                </a:solidFill>
                <a:effectLst/>
                <a:latin typeface="Segoe UI" panose="020B0502040204020203" pitchFamily="34" charset="0"/>
              </a:rPr>
              <a:t>Extending </a:t>
            </a:r>
            <a:r>
              <a:rPr lang="en-US" b="0" i="0" dirty="0">
                <a:solidFill>
                  <a:schemeClr val="tx1"/>
                </a:solidFill>
                <a:effectLst/>
                <a:latin typeface="Segoe UI" panose="020B0502040204020203" pitchFamily="34" charset="0"/>
              </a:rPr>
              <a:t>Event </a:t>
            </a:r>
            <a:endParaRPr lang="en-US" b="0" i="0" dirty="0">
              <a:solidFill>
                <a:schemeClr val="tx1"/>
              </a:solidFill>
              <a:effectLst/>
              <a:latin typeface="Segoe UI" panose="020B0502040204020203" pitchFamily="34" charset="0"/>
            </a:endParaRPr>
          </a:p>
        </p:txBody>
      </p:sp>
      <p:pic>
        <p:nvPicPr>
          <p:cNvPr id="5" name="图片 4"/>
          <p:cNvPicPr>
            <a:picLocks noChangeAspect="1"/>
          </p:cNvPicPr>
          <p:nvPr/>
        </p:nvPicPr>
        <p:blipFill>
          <a:blip r:embed="rId1"/>
          <a:stretch>
            <a:fillRect/>
          </a:stretch>
        </p:blipFill>
        <p:spPr>
          <a:xfrm>
            <a:off x="358775" y="1528445"/>
            <a:ext cx="8566785" cy="2921635"/>
          </a:xfrm>
          <a:prstGeom prst="rect">
            <a:avLst/>
          </a:prstGeom>
        </p:spPr>
      </p:pic>
      <p:sp>
        <p:nvSpPr>
          <p:cNvPr id="6" name="Content Placeholder 2"/>
          <p:cNvSpPr>
            <a:spLocks noGrp="1"/>
          </p:cNvSpPr>
          <p:nvPr/>
        </p:nvSpPr>
        <p:spPr>
          <a:xfrm>
            <a:off x="528955" y="1016635"/>
            <a:ext cx="2263775" cy="42989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a:t>
            </a:r>
            <a:r>
              <a:rPr lang="en-US" sz="3200" dirty="0">
                <a:solidFill>
                  <a:srgbClr val="C00000"/>
                </a:solidFill>
              </a:rPr>
              <a:t>Logger.js </a:t>
            </a:r>
            <a:r>
              <a:rPr lang="en-US" sz="3200" dirty="0">
                <a:solidFill>
                  <a:schemeClr val="tx1"/>
                </a:solidFill>
              </a:rPr>
              <a:t>file</a:t>
            </a:r>
            <a:endParaRPr lang="en-US" sz="3200" dirty="0">
              <a:solidFill>
                <a:schemeClr val="tx1"/>
              </a:solidFill>
            </a:endParaRPr>
          </a:p>
        </p:txBody>
      </p:sp>
      <p:pic>
        <p:nvPicPr>
          <p:cNvPr id="8" name="图片 7"/>
          <p:cNvPicPr>
            <a:picLocks noChangeAspect="1"/>
          </p:cNvPicPr>
          <p:nvPr/>
        </p:nvPicPr>
        <p:blipFill>
          <a:blip r:embed="rId2"/>
          <a:stretch>
            <a:fillRect/>
          </a:stretch>
        </p:blipFill>
        <p:spPr>
          <a:xfrm>
            <a:off x="6773545" y="3905885"/>
            <a:ext cx="4754880" cy="2743835"/>
          </a:xfrm>
          <a:prstGeom prst="rect">
            <a:avLst/>
          </a:prstGeom>
        </p:spPr>
      </p:pic>
      <p:sp>
        <p:nvSpPr>
          <p:cNvPr id="10" name="Content Placeholder 2"/>
          <p:cNvSpPr>
            <a:spLocks noGrp="1"/>
          </p:cNvSpPr>
          <p:nvPr/>
        </p:nvSpPr>
        <p:spPr>
          <a:xfrm>
            <a:off x="9264650" y="3373120"/>
            <a:ext cx="2263775" cy="42989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App</a:t>
            </a:r>
            <a:r>
              <a:rPr lang="en-US" sz="3200" dirty="0">
                <a:solidFill>
                  <a:srgbClr val="C00000"/>
                </a:solidFill>
              </a:rPr>
              <a:t>.js </a:t>
            </a:r>
            <a:r>
              <a:rPr lang="en-US" sz="3200" dirty="0">
                <a:solidFill>
                  <a:schemeClr val="tx1"/>
                </a:solidFill>
              </a:rPr>
              <a:t>file</a:t>
            </a:r>
            <a:endParaRPr lang="en-US" sz="3200"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61620"/>
            <a:ext cx="10515600" cy="796925"/>
          </a:xfrm>
        </p:spPr>
        <p:txBody>
          <a:bodyPr>
            <a:normAutofit/>
          </a:bodyPr>
          <a:lstStyle/>
          <a:p>
            <a:pPr algn="ctr"/>
            <a:r>
              <a:rPr lang="en-US" b="0" i="0" dirty="0">
                <a:solidFill>
                  <a:srgbClr val="C00000"/>
                </a:solidFill>
                <a:effectLst/>
                <a:latin typeface="Segoe UI" panose="020B0502040204020203" pitchFamily="34" charset="0"/>
              </a:rPr>
              <a:t>URL </a:t>
            </a:r>
            <a:r>
              <a:rPr lang="en-US" b="0" i="0" dirty="0">
                <a:solidFill>
                  <a:schemeClr val="tx1"/>
                </a:solidFill>
                <a:effectLst/>
                <a:latin typeface="Segoe UI" panose="020B0502040204020203" pitchFamily="34" charset="0"/>
              </a:rPr>
              <a:t>Module</a:t>
            </a:r>
            <a:endParaRPr lang="en-US" b="0" i="0" dirty="0">
              <a:solidFill>
                <a:schemeClr val="tx1"/>
              </a:solidFill>
              <a:effectLst/>
              <a:latin typeface="Segoe UI" panose="020B0502040204020203" pitchFamily="34" charset="0"/>
            </a:endParaRPr>
          </a:p>
        </p:txBody>
      </p:sp>
      <p:sp>
        <p:nvSpPr>
          <p:cNvPr id="3" name="Content Placeholder 2"/>
          <p:cNvSpPr>
            <a:spLocks noGrp="1"/>
          </p:cNvSpPr>
          <p:nvPr/>
        </p:nvSpPr>
        <p:spPr>
          <a:xfrm>
            <a:off x="836930" y="1297305"/>
            <a:ext cx="10788650" cy="1363980"/>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The </a:t>
            </a:r>
            <a:r>
              <a:rPr lang="en-US" sz="3200" dirty="0">
                <a:solidFill>
                  <a:srgbClr val="C00000"/>
                </a:solidFill>
              </a:rPr>
              <a:t>URL </a:t>
            </a:r>
            <a:r>
              <a:rPr lang="en-US" sz="3200" dirty="0"/>
              <a:t>module splits up a web address into </a:t>
            </a:r>
            <a:r>
              <a:rPr lang="en-US" sz="3200" dirty="0">
                <a:solidFill>
                  <a:srgbClr val="C00000"/>
                </a:solidFill>
              </a:rPr>
              <a:t>readable </a:t>
            </a:r>
            <a:r>
              <a:rPr lang="en-US" sz="3200" dirty="0"/>
              <a:t>parts.</a:t>
            </a:r>
            <a:endParaRPr lang="en-US" sz="3200" dirty="0"/>
          </a:p>
          <a:p>
            <a:pPr algn="just">
              <a:lnSpc>
                <a:spcPct val="100000"/>
              </a:lnSpc>
              <a:buFont typeface="Wingdings" panose="05000000000000000000" charset="0"/>
              <a:buChar char="Ø"/>
            </a:pPr>
            <a:r>
              <a:rPr lang="en-US" sz="3200" dirty="0"/>
              <a:t> Parse an address with the </a:t>
            </a:r>
            <a:r>
              <a:rPr lang="en-US" sz="3200" dirty="0">
                <a:solidFill>
                  <a:srgbClr val="C00000"/>
                </a:solidFill>
              </a:rPr>
              <a:t>url.parse() method,</a:t>
            </a:r>
            <a:r>
              <a:rPr lang="en-US" sz="3200" dirty="0"/>
              <a:t> and it will return a </a:t>
            </a:r>
            <a:r>
              <a:rPr lang="en-US" sz="3200" dirty="0">
                <a:solidFill>
                  <a:srgbClr val="C00000"/>
                </a:solidFill>
              </a:rPr>
              <a:t>URL object.</a:t>
            </a:r>
            <a:endParaRPr lang="en-US" sz="3200" dirty="0"/>
          </a:p>
        </p:txBody>
      </p:sp>
      <p:pic>
        <p:nvPicPr>
          <p:cNvPr id="6" name="图片 5"/>
          <p:cNvPicPr>
            <a:picLocks noChangeAspect="1"/>
          </p:cNvPicPr>
          <p:nvPr/>
        </p:nvPicPr>
        <p:blipFill>
          <a:blip r:embed="rId1"/>
          <a:stretch>
            <a:fillRect/>
          </a:stretch>
        </p:blipFill>
        <p:spPr>
          <a:xfrm>
            <a:off x="814705" y="2559685"/>
            <a:ext cx="10744200" cy="37528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26695"/>
            <a:ext cx="10515600" cy="796925"/>
          </a:xfrm>
        </p:spPr>
        <p:txBody>
          <a:bodyPr>
            <a:normAutofit/>
          </a:bodyPr>
          <a:lstStyle/>
          <a:p>
            <a:pPr algn="ctr"/>
            <a:r>
              <a:rPr lang="en-US" b="0" i="0" dirty="0">
                <a:solidFill>
                  <a:srgbClr val="C00000"/>
                </a:solidFill>
                <a:effectLst/>
                <a:latin typeface="Segoe UI" panose="020B0502040204020203" pitchFamily="34" charset="0"/>
              </a:rPr>
              <a:t>HTTP </a:t>
            </a:r>
            <a:r>
              <a:rPr lang="en-US" b="0" i="0" dirty="0">
                <a:solidFill>
                  <a:schemeClr val="tx1"/>
                </a:solidFill>
                <a:effectLst/>
                <a:latin typeface="Segoe UI" panose="020B0502040204020203" pitchFamily="34" charset="0"/>
              </a:rPr>
              <a:t>Module (</a:t>
            </a:r>
            <a:r>
              <a:rPr lang="en-US" dirty="0">
                <a:solidFill>
                  <a:schemeClr val="tx1"/>
                </a:solidFill>
                <a:effectLst/>
                <a:latin typeface="Segoe UI" panose="020B0502040204020203" pitchFamily="34" charset="0"/>
                <a:sym typeface="+mn-ea"/>
              </a:rPr>
              <a:t>Creating </a:t>
            </a:r>
            <a:r>
              <a:rPr lang="en-US" dirty="0">
                <a:solidFill>
                  <a:srgbClr val="7030A0"/>
                </a:solidFill>
                <a:effectLst/>
                <a:latin typeface="Segoe UI" panose="020B0502040204020203" pitchFamily="34" charset="0"/>
                <a:sym typeface="+mn-ea"/>
              </a:rPr>
              <a:t>http </a:t>
            </a:r>
            <a:r>
              <a:rPr lang="en-US" dirty="0">
                <a:solidFill>
                  <a:schemeClr val="tx1"/>
                </a:solidFill>
                <a:effectLst/>
                <a:latin typeface="Segoe UI" panose="020B0502040204020203" pitchFamily="34" charset="0"/>
                <a:sym typeface="+mn-ea"/>
              </a:rPr>
              <a:t>server</a:t>
            </a:r>
            <a:r>
              <a:rPr lang="en-US" b="0" i="0" dirty="0">
                <a:solidFill>
                  <a:schemeClr val="tx1"/>
                </a:solidFill>
                <a:effectLst/>
                <a:latin typeface="Segoe UI" panose="020B0502040204020203" pitchFamily="34" charset="0"/>
              </a:rPr>
              <a:t>)</a:t>
            </a:r>
            <a:endParaRPr lang="en-US" b="0" i="0" dirty="0">
              <a:solidFill>
                <a:schemeClr val="tx1"/>
              </a:solidFill>
              <a:effectLst/>
              <a:latin typeface="Segoe UI" panose="020B0502040204020203" pitchFamily="34" charset="0"/>
            </a:endParaRPr>
          </a:p>
        </p:txBody>
      </p:sp>
      <p:pic>
        <p:nvPicPr>
          <p:cNvPr id="5" name="图片 4"/>
          <p:cNvPicPr>
            <a:picLocks noChangeAspect="1"/>
          </p:cNvPicPr>
          <p:nvPr/>
        </p:nvPicPr>
        <p:blipFill>
          <a:blip r:embed="rId1"/>
          <a:stretch>
            <a:fillRect/>
          </a:stretch>
        </p:blipFill>
        <p:spPr>
          <a:xfrm>
            <a:off x="1589405" y="1217930"/>
            <a:ext cx="8176895" cy="1080770"/>
          </a:xfrm>
          <a:prstGeom prst="rect">
            <a:avLst/>
          </a:prstGeom>
        </p:spPr>
      </p:pic>
      <p:pic>
        <p:nvPicPr>
          <p:cNvPr id="6" name="图片 5"/>
          <p:cNvPicPr>
            <a:picLocks noChangeAspect="1"/>
          </p:cNvPicPr>
          <p:nvPr/>
        </p:nvPicPr>
        <p:blipFill>
          <a:blip r:embed="rId2"/>
          <a:stretch>
            <a:fillRect/>
          </a:stretch>
        </p:blipFill>
        <p:spPr>
          <a:xfrm>
            <a:off x="1530985" y="2758440"/>
            <a:ext cx="8783320" cy="1816100"/>
          </a:xfrm>
          <a:prstGeom prst="rect">
            <a:avLst/>
          </a:prstGeom>
        </p:spPr>
      </p:pic>
      <p:pic>
        <p:nvPicPr>
          <p:cNvPr id="8" name="图片 7"/>
          <p:cNvPicPr>
            <a:picLocks noChangeAspect="1"/>
          </p:cNvPicPr>
          <p:nvPr/>
        </p:nvPicPr>
        <p:blipFill>
          <a:blip r:embed="rId3"/>
          <a:stretch>
            <a:fillRect/>
          </a:stretch>
        </p:blipFill>
        <p:spPr>
          <a:xfrm>
            <a:off x="1530985" y="4953000"/>
            <a:ext cx="4819650" cy="1099820"/>
          </a:xfrm>
          <a:prstGeom prst="rect">
            <a:avLst/>
          </a:prstGeom>
        </p:spPr>
      </p:pic>
      <p:pic>
        <p:nvPicPr>
          <p:cNvPr id="9" name="图片 8"/>
          <p:cNvPicPr>
            <a:picLocks noChangeAspect="1"/>
          </p:cNvPicPr>
          <p:nvPr/>
        </p:nvPicPr>
        <p:blipFill>
          <a:blip r:embed="rId4"/>
          <a:stretch>
            <a:fillRect/>
          </a:stretch>
        </p:blipFill>
        <p:spPr>
          <a:xfrm>
            <a:off x="6062345" y="4574540"/>
            <a:ext cx="6007100" cy="520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26695"/>
            <a:ext cx="10515600" cy="796925"/>
          </a:xfrm>
        </p:spPr>
        <p:txBody>
          <a:bodyPr>
            <a:normAutofit/>
          </a:bodyPr>
          <a:lstStyle/>
          <a:p>
            <a:pPr algn="ctr"/>
            <a:r>
              <a:rPr lang="en-US" b="0" i="0" dirty="0">
                <a:solidFill>
                  <a:srgbClr val="C00000"/>
                </a:solidFill>
                <a:effectLst/>
                <a:latin typeface="Segoe UI" panose="020B0502040204020203" pitchFamily="34" charset="0"/>
              </a:rPr>
              <a:t>HTTP </a:t>
            </a:r>
            <a:r>
              <a:rPr lang="en-US" b="0" i="0" dirty="0">
                <a:solidFill>
                  <a:schemeClr val="tx1"/>
                </a:solidFill>
                <a:effectLst/>
                <a:latin typeface="Segoe UI" panose="020B0502040204020203" pitchFamily="34" charset="0"/>
              </a:rPr>
              <a:t>Module (</a:t>
            </a:r>
            <a:r>
              <a:rPr lang="en-US" dirty="0">
                <a:solidFill>
                  <a:schemeClr val="tx1"/>
                </a:solidFill>
                <a:effectLst/>
                <a:latin typeface="Segoe UI" panose="020B0502040204020203" pitchFamily="34" charset="0"/>
                <a:sym typeface="+mn-ea"/>
              </a:rPr>
              <a:t>Creating </a:t>
            </a:r>
            <a:r>
              <a:rPr lang="en-US" dirty="0">
                <a:solidFill>
                  <a:srgbClr val="7030A0"/>
                </a:solidFill>
                <a:effectLst/>
                <a:latin typeface="Segoe UI" panose="020B0502040204020203" pitchFamily="34" charset="0"/>
                <a:sym typeface="+mn-ea"/>
              </a:rPr>
              <a:t>http </a:t>
            </a:r>
            <a:r>
              <a:rPr lang="en-US" dirty="0">
                <a:solidFill>
                  <a:schemeClr val="tx1"/>
                </a:solidFill>
                <a:effectLst/>
                <a:latin typeface="Segoe UI" panose="020B0502040204020203" pitchFamily="34" charset="0"/>
                <a:sym typeface="+mn-ea"/>
              </a:rPr>
              <a:t>server</a:t>
            </a:r>
            <a:r>
              <a:rPr lang="en-US" b="0" i="0" dirty="0">
                <a:solidFill>
                  <a:schemeClr val="tx1"/>
                </a:solidFill>
                <a:effectLst/>
                <a:latin typeface="Segoe UI" panose="020B0502040204020203" pitchFamily="34" charset="0"/>
              </a:rPr>
              <a:t>)</a:t>
            </a:r>
            <a:endParaRPr lang="en-US" b="0" i="0" dirty="0">
              <a:solidFill>
                <a:schemeClr val="tx1"/>
              </a:solidFill>
              <a:effectLst/>
              <a:latin typeface="Segoe UI" panose="020B0502040204020203" pitchFamily="34" charset="0"/>
            </a:endParaRPr>
          </a:p>
        </p:txBody>
      </p:sp>
      <p:sp>
        <p:nvSpPr>
          <p:cNvPr id="3" name="Content Placeholder 2"/>
          <p:cNvSpPr>
            <a:spLocks noGrp="1"/>
          </p:cNvSpPr>
          <p:nvPr/>
        </p:nvSpPr>
        <p:spPr>
          <a:xfrm>
            <a:off x="836930" y="1395095"/>
            <a:ext cx="10788650" cy="434721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T</a:t>
            </a:r>
            <a:r>
              <a:rPr lang="en-US" sz="3200" dirty="0">
                <a:solidFill>
                  <a:schemeClr val="tx1"/>
                </a:solidFill>
              </a:rPr>
              <a:t>he </a:t>
            </a:r>
            <a:r>
              <a:rPr lang="en-US" sz="3200" dirty="0">
                <a:solidFill>
                  <a:srgbClr val="C00000"/>
                </a:solidFill>
              </a:rPr>
              <a:t>HTTP </a:t>
            </a:r>
            <a:r>
              <a:rPr lang="en-US" sz="3200" dirty="0">
                <a:solidFill>
                  <a:schemeClr val="tx1"/>
                </a:solidFill>
              </a:rPr>
              <a:t>module can create an </a:t>
            </a:r>
            <a:r>
              <a:rPr lang="en-US" sz="3200" dirty="0">
                <a:solidFill>
                  <a:srgbClr val="C00000"/>
                </a:solidFill>
              </a:rPr>
              <a:t>HTTP </a:t>
            </a:r>
            <a:r>
              <a:rPr lang="en-US" sz="3200" dirty="0">
                <a:solidFill>
                  <a:schemeClr val="tx1"/>
                </a:solidFill>
              </a:rPr>
              <a:t>server that listens to </a:t>
            </a:r>
            <a:r>
              <a:rPr lang="en-US" sz="3200" dirty="0">
                <a:solidFill>
                  <a:srgbClr val="C00000"/>
                </a:solidFill>
              </a:rPr>
              <a:t>server ports</a:t>
            </a:r>
            <a:r>
              <a:rPr lang="en-US" sz="3200" dirty="0">
                <a:solidFill>
                  <a:schemeClr val="tx1"/>
                </a:solidFill>
              </a:rPr>
              <a:t> and gives a </a:t>
            </a:r>
            <a:r>
              <a:rPr lang="en-US" sz="3200" dirty="0">
                <a:solidFill>
                  <a:srgbClr val="C00000"/>
                </a:solidFill>
              </a:rPr>
              <a:t>response back</a:t>
            </a:r>
            <a:r>
              <a:rPr lang="en-US" sz="3200" dirty="0">
                <a:solidFill>
                  <a:schemeClr val="tx1"/>
                </a:solidFill>
              </a:rPr>
              <a:t> to the client.</a:t>
            </a:r>
            <a:endParaRPr lang="en-US" sz="3200" dirty="0">
              <a:solidFill>
                <a:schemeClr val="tx1"/>
              </a:solidFill>
            </a:endParaRPr>
          </a:p>
          <a:p>
            <a:pPr algn="just">
              <a:lnSpc>
                <a:spcPct val="100000"/>
              </a:lnSpc>
              <a:buFont typeface="Wingdings" panose="05000000000000000000" charset="0"/>
              <a:buChar char="Ø"/>
            </a:pPr>
            <a:endParaRPr lang="en-US" sz="3200" dirty="0">
              <a:solidFill>
                <a:schemeClr val="tx1"/>
              </a:solidFill>
            </a:endParaRPr>
          </a:p>
          <a:p>
            <a:pPr algn="just">
              <a:lnSpc>
                <a:spcPct val="100000"/>
              </a:lnSpc>
              <a:buFont typeface="Wingdings" panose="05000000000000000000" charset="0"/>
              <a:buChar char="Ø"/>
            </a:pPr>
            <a:r>
              <a:rPr lang="en-US" sz="3200" dirty="0">
                <a:solidFill>
                  <a:schemeClr val="tx1"/>
                </a:solidFill>
              </a:rPr>
              <a:t> Use the </a:t>
            </a:r>
            <a:r>
              <a:rPr lang="en-US" sz="3200" dirty="0">
                <a:solidFill>
                  <a:srgbClr val="C00000"/>
                </a:solidFill>
              </a:rPr>
              <a:t>createServer()</a:t>
            </a:r>
            <a:r>
              <a:rPr lang="en-US" sz="3200" dirty="0">
                <a:solidFill>
                  <a:schemeClr val="tx1"/>
                </a:solidFill>
              </a:rPr>
              <a:t> method to create an </a:t>
            </a:r>
            <a:r>
              <a:rPr lang="en-US" sz="3200" dirty="0">
                <a:solidFill>
                  <a:srgbClr val="C00000"/>
                </a:solidFill>
              </a:rPr>
              <a:t>HTTP </a:t>
            </a:r>
            <a:r>
              <a:rPr lang="en-US" sz="3200" dirty="0">
                <a:solidFill>
                  <a:schemeClr val="tx1"/>
                </a:solidFill>
              </a:rPr>
              <a:t>server.</a:t>
            </a:r>
            <a:endParaRPr lang="en-US" sz="3200" dirty="0">
              <a:solidFill>
                <a:schemeClr val="tx1"/>
              </a:solidFill>
            </a:endParaRPr>
          </a:p>
          <a:p>
            <a:pPr algn="just">
              <a:lnSpc>
                <a:spcPct val="100000"/>
              </a:lnSpc>
              <a:buFont typeface="Wingdings" panose="05000000000000000000" charset="0"/>
              <a:buChar char="Ø"/>
            </a:pPr>
            <a:endParaRPr lang="en-US" sz="3200" dirty="0">
              <a:solidFill>
                <a:schemeClr val="tx1"/>
              </a:solidFill>
            </a:endParaRPr>
          </a:p>
          <a:p>
            <a:pPr algn="just">
              <a:lnSpc>
                <a:spcPct val="100000"/>
              </a:lnSpc>
              <a:buFont typeface="Wingdings" panose="05000000000000000000" charset="0"/>
              <a:buChar char="Ø"/>
            </a:pPr>
            <a:r>
              <a:rPr lang="en-US" sz="3200" dirty="0">
                <a:solidFill>
                  <a:schemeClr val="tx1"/>
                </a:solidFill>
              </a:rPr>
              <a:t>The </a:t>
            </a:r>
            <a:r>
              <a:rPr lang="en-US" sz="3200" dirty="0">
                <a:solidFill>
                  <a:srgbClr val="C00000"/>
                </a:solidFill>
              </a:rPr>
              <a:t>function passed</a:t>
            </a:r>
            <a:r>
              <a:rPr lang="en-US" sz="3200" dirty="0">
                <a:solidFill>
                  <a:schemeClr val="tx1"/>
                </a:solidFill>
              </a:rPr>
              <a:t> into the </a:t>
            </a:r>
            <a:r>
              <a:rPr lang="en-US" sz="3200" dirty="0">
                <a:solidFill>
                  <a:srgbClr val="C00000"/>
                </a:solidFill>
              </a:rPr>
              <a:t>http.createServer()</a:t>
            </a:r>
            <a:r>
              <a:rPr lang="en-US" sz="3200" dirty="0">
                <a:solidFill>
                  <a:schemeClr val="tx1"/>
                </a:solidFill>
              </a:rPr>
              <a:t> method, will be executed when someone tries to access the localhost on port </a:t>
            </a:r>
            <a:r>
              <a:rPr lang="en-US" sz="3200" dirty="0">
                <a:solidFill>
                  <a:srgbClr val="C00000"/>
                </a:solidFill>
              </a:rPr>
              <a:t>3000.</a:t>
            </a:r>
            <a:endParaRPr lang="en-US" sz="3200" dirty="0">
              <a:solidFill>
                <a:schemeClr val="tx1"/>
              </a:solidFill>
            </a:endParaRPr>
          </a:p>
          <a:p>
            <a:pPr algn="just">
              <a:lnSpc>
                <a:spcPct val="100000"/>
              </a:lnSpc>
              <a:buFont typeface="Wingdings" panose="05000000000000000000" charset="0"/>
              <a:buChar char="Ø"/>
            </a:pPr>
            <a:endParaRPr lang="en-US" sz="3200" dirty="0"/>
          </a:p>
        </p:txBody>
      </p:sp>
      <p:pic>
        <p:nvPicPr>
          <p:cNvPr id="7" name="图片 6"/>
          <p:cNvPicPr>
            <a:picLocks noChangeAspect="1"/>
          </p:cNvPicPr>
          <p:nvPr/>
        </p:nvPicPr>
        <p:blipFill>
          <a:blip r:embed="rId1"/>
          <a:stretch>
            <a:fillRect/>
          </a:stretch>
        </p:blipFill>
        <p:spPr>
          <a:xfrm>
            <a:off x="4900930" y="5285105"/>
            <a:ext cx="4486910" cy="1078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26695"/>
            <a:ext cx="10515600" cy="796925"/>
          </a:xfrm>
        </p:spPr>
        <p:txBody>
          <a:bodyPr>
            <a:normAutofit/>
          </a:bodyPr>
          <a:lstStyle/>
          <a:p>
            <a:pPr algn="ctr"/>
            <a:r>
              <a:rPr lang="en-US" b="0" i="0" dirty="0">
                <a:solidFill>
                  <a:srgbClr val="C00000"/>
                </a:solidFill>
                <a:effectLst/>
                <a:latin typeface="Segoe UI" panose="020B0502040204020203" pitchFamily="34" charset="0"/>
              </a:rPr>
              <a:t>HTTP </a:t>
            </a:r>
            <a:r>
              <a:rPr lang="en-US" b="0" i="0" dirty="0">
                <a:solidFill>
                  <a:schemeClr val="tx1"/>
                </a:solidFill>
                <a:effectLst/>
                <a:latin typeface="Segoe UI" panose="020B0502040204020203" pitchFamily="34" charset="0"/>
              </a:rPr>
              <a:t>Server with arguments</a:t>
            </a:r>
            <a:endParaRPr lang="en-US" b="0" i="0" dirty="0">
              <a:solidFill>
                <a:schemeClr val="tx1"/>
              </a:solidFill>
              <a:effectLst/>
              <a:latin typeface="Segoe UI" panose="020B0502040204020203" pitchFamily="34" charset="0"/>
            </a:endParaRPr>
          </a:p>
        </p:txBody>
      </p:sp>
      <p:pic>
        <p:nvPicPr>
          <p:cNvPr id="4" name="图片 3"/>
          <p:cNvPicPr>
            <a:picLocks noChangeAspect="1"/>
          </p:cNvPicPr>
          <p:nvPr/>
        </p:nvPicPr>
        <p:blipFill>
          <a:blip r:embed="rId1"/>
          <a:stretch>
            <a:fillRect/>
          </a:stretch>
        </p:blipFill>
        <p:spPr>
          <a:xfrm>
            <a:off x="437515" y="1164590"/>
            <a:ext cx="6656070" cy="4234815"/>
          </a:xfrm>
          <a:prstGeom prst="rect">
            <a:avLst/>
          </a:prstGeom>
        </p:spPr>
      </p:pic>
      <p:pic>
        <p:nvPicPr>
          <p:cNvPr id="5" name="图片 4"/>
          <p:cNvPicPr>
            <a:picLocks noChangeAspect="1"/>
          </p:cNvPicPr>
          <p:nvPr/>
        </p:nvPicPr>
        <p:blipFill>
          <a:blip r:embed="rId2"/>
          <a:stretch>
            <a:fillRect/>
          </a:stretch>
        </p:blipFill>
        <p:spPr>
          <a:xfrm>
            <a:off x="610870" y="5771515"/>
            <a:ext cx="6184900" cy="869950"/>
          </a:xfrm>
          <a:prstGeom prst="rect">
            <a:avLst/>
          </a:prstGeom>
        </p:spPr>
      </p:pic>
      <p:pic>
        <p:nvPicPr>
          <p:cNvPr id="6" name="图片 5"/>
          <p:cNvPicPr>
            <a:picLocks noChangeAspect="1"/>
          </p:cNvPicPr>
          <p:nvPr/>
        </p:nvPicPr>
        <p:blipFill>
          <a:blip r:embed="rId3"/>
          <a:stretch>
            <a:fillRect/>
          </a:stretch>
        </p:blipFill>
        <p:spPr>
          <a:xfrm>
            <a:off x="7811770" y="1263015"/>
            <a:ext cx="3537585" cy="850900"/>
          </a:xfrm>
          <a:prstGeom prst="rect">
            <a:avLst/>
          </a:prstGeom>
        </p:spPr>
      </p:pic>
      <p:pic>
        <p:nvPicPr>
          <p:cNvPr id="8" name="图片 7"/>
          <p:cNvPicPr>
            <a:picLocks noChangeAspect="1"/>
          </p:cNvPicPr>
          <p:nvPr/>
        </p:nvPicPr>
        <p:blipFill>
          <a:blip r:embed="rId4"/>
          <a:stretch>
            <a:fillRect/>
          </a:stretch>
        </p:blipFill>
        <p:spPr>
          <a:xfrm>
            <a:off x="8244840" y="2268220"/>
            <a:ext cx="2190115" cy="798195"/>
          </a:xfrm>
          <a:prstGeom prst="rect">
            <a:avLst/>
          </a:prstGeom>
        </p:spPr>
      </p:pic>
      <p:pic>
        <p:nvPicPr>
          <p:cNvPr id="9" name="图片 8"/>
          <p:cNvPicPr>
            <a:picLocks noChangeAspect="1"/>
          </p:cNvPicPr>
          <p:nvPr/>
        </p:nvPicPr>
        <p:blipFill>
          <a:blip r:embed="rId5"/>
          <a:stretch>
            <a:fillRect/>
          </a:stretch>
        </p:blipFill>
        <p:spPr>
          <a:xfrm>
            <a:off x="8001000" y="3292475"/>
            <a:ext cx="3712210" cy="746125"/>
          </a:xfrm>
          <a:prstGeom prst="rect">
            <a:avLst/>
          </a:prstGeom>
        </p:spPr>
      </p:pic>
      <p:pic>
        <p:nvPicPr>
          <p:cNvPr id="10" name="图片 9"/>
          <p:cNvPicPr>
            <a:picLocks noChangeAspect="1"/>
          </p:cNvPicPr>
          <p:nvPr/>
        </p:nvPicPr>
        <p:blipFill>
          <a:blip r:embed="rId6"/>
          <a:stretch>
            <a:fillRect/>
          </a:stretch>
        </p:blipFill>
        <p:spPr>
          <a:xfrm>
            <a:off x="8556625" y="4356100"/>
            <a:ext cx="1878330" cy="11322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Express</a:t>
            </a:r>
            <a:endParaRPr lang="en-US" b="0" i="0" dirty="0">
              <a:solidFill>
                <a:schemeClr val="tx1"/>
              </a:solidFill>
              <a:effectLst/>
              <a:latin typeface="Segoe UI" panose="020B0502040204020203" pitchFamily="34" charset="0"/>
            </a:endParaRPr>
          </a:p>
        </p:txBody>
      </p:sp>
      <p:pic>
        <p:nvPicPr>
          <p:cNvPr id="3" name="图片 2"/>
          <p:cNvPicPr>
            <a:picLocks noChangeAspect="1"/>
          </p:cNvPicPr>
          <p:nvPr/>
        </p:nvPicPr>
        <p:blipFill>
          <a:blip r:embed="rId1"/>
          <a:stretch>
            <a:fillRect/>
          </a:stretch>
        </p:blipFill>
        <p:spPr>
          <a:xfrm>
            <a:off x="267970" y="1052195"/>
            <a:ext cx="5864860" cy="3731260"/>
          </a:xfrm>
          <a:prstGeom prst="rect">
            <a:avLst/>
          </a:prstGeom>
        </p:spPr>
      </p:pic>
      <p:sp>
        <p:nvSpPr>
          <p:cNvPr id="7" name="Content Placeholder 2"/>
          <p:cNvSpPr>
            <a:spLocks noGrp="1"/>
          </p:cNvSpPr>
          <p:nvPr/>
        </p:nvSpPr>
        <p:spPr>
          <a:xfrm>
            <a:off x="1267460" y="4860925"/>
            <a:ext cx="10788650" cy="1363980"/>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The above approach is not good for large and complex application.</a:t>
            </a:r>
            <a:endParaRPr lang="en-US" sz="3200" dirty="0"/>
          </a:p>
          <a:p>
            <a:pPr algn="just">
              <a:lnSpc>
                <a:spcPct val="100000"/>
              </a:lnSpc>
              <a:buFont typeface="Wingdings" panose="05000000000000000000" charset="0"/>
              <a:buChar char="Ø"/>
            </a:pPr>
            <a:r>
              <a:rPr lang="en-US" sz="3200" dirty="0"/>
              <a:t> If we have too many URL, we need to hard code each of them</a:t>
            </a:r>
            <a:r>
              <a:rPr lang="en-US" sz="3200" dirty="0">
                <a:solidFill>
                  <a:srgbClr val="C00000"/>
                </a:solidFill>
              </a:rPr>
              <a:t>.</a:t>
            </a:r>
            <a:endParaRPr lang="en-US" sz="3200" dirty="0">
              <a:solidFill>
                <a:srgbClr val="C00000"/>
              </a:solidFill>
            </a:endParaRPr>
          </a:p>
          <a:p>
            <a:pPr algn="just">
              <a:lnSpc>
                <a:spcPct val="100000"/>
              </a:lnSpc>
              <a:buFont typeface="Wingdings" panose="05000000000000000000" charset="0"/>
              <a:buChar char="Ø"/>
            </a:pPr>
            <a:r>
              <a:rPr lang="en-US" sz="3200" dirty="0"/>
              <a:t> Use Express, which is light weight framework</a:t>
            </a:r>
            <a:endParaRPr lang="en-US" sz="32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RESTful services or APIs</a:t>
            </a:r>
            <a:endParaRPr lang="en-US" b="0" i="0" dirty="0">
              <a:solidFill>
                <a:schemeClr val="tx1"/>
              </a:solidFill>
              <a:effectLst/>
              <a:latin typeface="Segoe UI" panose="020B0502040204020203" pitchFamily="34" charset="0"/>
            </a:endParaRPr>
          </a:p>
        </p:txBody>
      </p:sp>
      <p:pic>
        <p:nvPicPr>
          <p:cNvPr id="4" name="图片 3"/>
          <p:cNvPicPr>
            <a:picLocks noChangeAspect="1"/>
          </p:cNvPicPr>
          <p:nvPr/>
        </p:nvPicPr>
        <p:blipFill>
          <a:blip r:embed="rId1"/>
          <a:stretch>
            <a:fillRect/>
          </a:stretch>
        </p:blipFill>
        <p:spPr>
          <a:xfrm>
            <a:off x="2329180" y="2330450"/>
            <a:ext cx="6480175" cy="3265170"/>
          </a:xfrm>
          <a:prstGeom prst="rect">
            <a:avLst/>
          </a:prstGeom>
        </p:spPr>
      </p:pic>
      <p:sp>
        <p:nvSpPr>
          <p:cNvPr id="5" name="Content Placeholder 2"/>
          <p:cNvSpPr>
            <a:spLocks noGrp="1"/>
          </p:cNvSpPr>
          <p:nvPr/>
        </p:nvSpPr>
        <p:spPr>
          <a:xfrm>
            <a:off x="929005" y="1235710"/>
            <a:ext cx="10788650" cy="1021080"/>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We create service that provide the following operations. </a:t>
            </a:r>
            <a:endParaRPr lang="en-US" sz="3200" dirty="0"/>
          </a:p>
          <a:p>
            <a:pPr algn="just">
              <a:lnSpc>
                <a:spcPct val="100000"/>
              </a:lnSpc>
              <a:buFont typeface="Wingdings" panose="05000000000000000000" charset="0"/>
              <a:buChar char="Ø"/>
            </a:pPr>
            <a:r>
              <a:rPr lang="en-US" sz="3200" dirty="0"/>
              <a:t>This operations </a:t>
            </a:r>
            <a:r>
              <a:rPr lang="en-US" sz="3200" dirty="0">
                <a:sym typeface="+mn-ea"/>
              </a:rPr>
              <a:t>all togather  </a:t>
            </a:r>
            <a:r>
              <a:rPr lang="en-US" sz="3200" dirty="0"/>
              <a:t>are refered to </a:t>
            </a:r>
            <a:r>
              <a:rPr lang="en-US" sz="3200" dirty="0">
                <a:solidFill>
                  <a:srgbClr val="FF0000"/>
                </a:solidFill>
              </a:rPr>
              <a:t>CRUD Operations.</a:t>
            </a:r>
            <a:r>
              <a:rPr lang="en-US" sz="3200" dirty="0"/>
              <a:t> </a:t>
            </a:r>
            <a:endParaRPr lang="en-US" sz="3200" dirty="0"/>
          </a:p>
        </p:txBody>
      </p:sp>
      <p:pic>
        <p:nvPicPr>
          <p:cNvPr id="6" name="图片 5"/>
          <p:cNvPicPr>
            <a:picLocks noChangeAspect="1"/>
          </p:cNvPicPr>
          <p:nvPr/>
        </p:nvPicPr>
        <p:blipFill>
          <a:blip r:embed="rId2"/>
          <a:stretch>
            <a:fillRect/>
          </a:stretch>
        </p:blipFill>
        <p:spPr>
          <a:xfrm>
            <a:off x="1864995" y="5805805"/>
            <a:ext cx="7772400" cy="753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HTTP Methods</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nvSpPr>
        <p:spPr>
          <a:xfrm>
            <a:off x="929005" y="1235710"/>
            <a:ext cx="10788650" cy="4219575"/>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a:t>
            </a:r>
            <a:r>
              <a:rPr lang="en-US" sz="3200" dirty="0">
                <a:solidFill>
                  <a:srgbClr val="C00000"/>
                </a:solidFill>
              </a:rPr>
              <a:t>GET</a:t>
            </a:r>
            <a:r>
              <a:rPr lang="en-US" sz="3200" dirty="0"/>
              <a:t>: for getting data: Requests using </a:t>
            </a:r>
            <a:r>
              <a:rPr lang="en-US" sz="3200" dirty="0">
                <a:solidFill>
                  <a:srgbClr val="C00000"/>
                </a:solidFill>
              </a:rPr>
              <a:t>GET </a:t>
            </a:r>
            <a:r>
              <a:rPr lang="en-US" sz="3200" dirty="0"/>
              <a:t>should only </a:t>
            </a:r>
            <a:r>
              <a:rPr lang="en-US" sz="3200" dirty="0">
                <a:solidFill>
                  <a:srgbClr val="C00000"/>
                </a:solidFill>
              </a:rPr>
              <a:t>retrieve data </a:t>
            </a:r>
            <a:r>
              <a:rPr lang="en-US" sz="3200" dirty="0"/>
              <a:t>and should have no other effec</a:t>
            </a:r>
            <a:endParaRPr lang="en-US" sz="3200" dirty="0"/>
          </a:p>
          <a:p>
            <a:pPr algn="just">
              <a:lnSpc>
                <a:spcPct val="100000"/>
              </a:lnSpc>
              <a:buFont typeface="Wingdings" panose="05000000000000000000" charset="0"/>
              <a:buChar char="Ø"/>
            </a:pPr>
            <a:r>
              <a:rPr lang="en-US" sz="3200" dirty="0">
                <a:solidFill>
                  <a:srgbClr val="FF0000"/>
                </a:solidFill>
              </a:rPr>
              <a:t> POST: </a:t>
            </a:r>
            <a:r>
              <a:rPr lang="en-US" sz="3200" dirty="0">
                <a:solidFill>
                  <a:schemeClr val="tx1"/>
                </a:solidFill>
              </a:rPr>
              <a:t>creating data: The </a:t>
            </a:r>
            <a:r>
              <a:rPr lang="en-US" sz="3200" dirty="0">
                <a:solidFill>
                  <a:srgbClr val="C00000"/>
                </a:solidFill>
              </a:rPr>
              <a:t>POST </a:t>
            </a:r>
            <a:r>
              <a:rPr lang="en-US" sz="3200" dirty="0">
                <a:solidFill>
                  <a:schemeClr val="tx1"/>
                </a:solidFill>
              </a:rPr>
              <a:t>method requests that the server accept the data enclosed in the request.</a:t>
            </a:r>
            <a:endParaRPr lang="en-US" sz="3200" dirty="0">
              <a:solidFill>
                <a:schemeClr val="tx1"/>
              </a:solidFill>
            </a:endParaRPr>
          </a:p>
          <a:p>
            <a:pPr algn="just">
              <a:lnSpc>
                <a:spcPct val="100000"/>
              </a:lnSpc>
              <a:buFont typeface="Wingdings" panose="05000000000000000000" charset="0"/>
              <a:buChar char="Ø"/>
            </a:pPr>
            <a:r>
              <a:rPr lang="en-US" sz="3200" dirty="0">
                <a:solidFill>
                  <a:schemeClr val="tx1"/>
                </a:solidFill>
              </a:rPr>
              <a:t> PUT: for updating data: The </a:t>
            </a:r>
            <a:r>
              <a:rPr lang="en-US" sz="3200" dirty="0">
                <a:solidFill>
                  <a:srgbClr val="C00000"/>
                </a:solidFill>
              </a:rPr>
              <a:t>PUT </a:t>
            </a:r>
            <a:r>
              <a:rPr lang="en-US" sz="3200" dirty="0">
                <a:solidFill>
                  <a:schemeClr val="tx1"/>
                </a:solidFill>
              </a:rPr>
              <a:t>method requests that the server accept the data enclosed in the request as a </a:t>
            </a:r>
            <a:r>
              <a:rPr lang="en-US" sz="3200" dirty="0">
                <a:solidFill>
                  <a:srgbClr val="C00000"/>
                </a:solidFill>
              </a:rPr>
              <a:t>modification </a:t>
            </a:r>
            <a:r>
              <a:rPr lang="en-US" sz="3200" dirty="0">
                <a:solidFill>
                  <a:schemeClr val="tx1"/>
                </a:solidFill>
              </a:rPr>
              <a:t>to existing object identified by the URI</a:t>
            </a:r>
            <a:endParaRPr lang="en-US" sz="3200" dirty="0">
              <a:solidFill>
                <a:schemeClr val="tx1"/>
              </a:solidFill>
            </a:endParaRPr>
          </a:p>
          <a:p>
            <a:pPr algn="just">
              <a:lnSpc>
                <a:spcPct val="100000"/>
              </a:lnSpc>
              <a:buFont typeface="Wingdings" panose="05000000000000000000" charset="0"/>
              <a:buChar char="Ø"/>
            </a:pPr>
            <a:r>
              <a:rPr lang="en-US" sz="3200" dirty="0">
                <a:solidFill>
                  <a:schemeClr val="tx1"/>
                </a:solidFill>
              </a:rPr>
              <a:t> DELETE: for deleting data: </a:t>
            </a:r>
            <a:r>
              <a:rPr lang="en-US" sz="3200" dirty="0">
                <a:solidFill>
                  <a:srgbClr val="C00000"/>
                </a:solidFill>
              </a:rPr>
              <a:t>DELETE </a:t>
            </a:r>
            <a:r>
              <a:rPr lang="en-US" sz="3200" dirty="0">
                <a:solidFill>
                  <a:schemeClr val="tx1"/>
                </a:solidFill>
              </a:rPr>
              <a:t>method requests that the server </a:t>
            </a:r>
            <a:r>
              <a:rPr lang="en-US" sz="3200" dirty="0">
                <a:solidFill>
                  <a:srgbClr val="C00000"/>
                </a:solidFill>
              </a:rPr>
              <a:t>delete </a:t>
            </a:r>
            <a:r>
              <a:rPr lang="en-US" sz="3200" dirty="0">
                <a:solidFill>
                  <a:schemeClr val="tx1"/>
                </a:solidFill>
              </a:rPr>
              <a:t>the specified resource</a:t>
            </a:r>
            <a:endParaRPr lang="en-US" sz="3200" dirty="0">
              <a:solidFill>
                <a:schemeClr val="tx1"/>
              </a:solidFill>
            </a:endParaRPr>
          </a:p>
          <a:p>
            <a:pPr algn="just">
              <a:lnSpc>
                <a:spcPct val="100000"/>
              </a:lnSpc>
              <a:buFont typeface="Wingdings" panose="05000000000000000000" charset="0"/>
              <a:buChar char="Ø"/>
            </a:pPr>
            <a:endParaRPr lang="en-US" sz="3200" dirty="0">
              <a:solidFill>
                <a:schemeClr val="tx1"/>
              </a:solidFill>
            </a:endParaRPr>
          </a:p>
        </p:txBody>
      </p:sp>
      <p:pic>
        <p:nvPicPr>
          <p:cNvPr id="3" name="图片 2"/>
          <p:cNvPicPr>
            <a:picLocks noChangeAspect="1"/>
          </p:cNvPicPr>
          <p:nvPr/>
        </p:nvPicPr>
        <p:blipFill>
          <a:blip r:embed="rId1"/>
          <a:stretch>
            <a:fillRect/>
          </a:stretch>
        </p:blipFill>
        <p:spPr>
          <a:xfrm>
            <a:off x="5012690" y="4901565"/>
            <a:ext cx="2875915" cy="1795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785"/>
            <a:ext cx="10515600" cy="1325563"/>
          </a:xfrm>
        </p:spPr>
        <p:txBody>
          <a:bodyPr/>
          <a:lstStyle/>
          <a:p>
            <a:pPr algn="ctr"/>
            <a:r>
              <a:rPr lang="en-US" b="0" i="0" dirty="0">
                <a:solidFill>
                  <a:srgbClr val="000000"/>
                </a:solidFill>
                <a:effectLst/>
                <a:latin typeface="Segoe UI" panose="020B0502040204020203" pitchFamily="34" charset="0"/>
              </a:rPr>
              <a:t>Node </a:t>
            </a:r>
            <a:r>
              <a:rPr lang="en-US" b="0" i="0" dirty="0">
                <a:solidFill>
                  <a:srgbClr val="7030A0"/>
                </a:solidFill>
                <a:effectLst/>
                <a:latin typeface="Segoe UI" panose="020B0502040204020203" pitchFamily="34" charset="0"/>
              </a:rPr>
              <a:t>Architecture</a:t>
            </a:r>
            <a:endParaRPr lang="en-US" b="0" i="0" dirty="0">
              <a:solidFill>
                <a:srgbClr val="7030A0"/>
              </a:solidFill>
              <a:effectLst/>
              <a:latin typeface="Segoe UI" panose="020B0502040204020203" pitchFamily="34" charset="0"/>
            </a:endParaRPr>
          </a:p>
        </p:txBody>
      </p:sp>
      <p:sp>
        <p:nvSpPr>
          <p:cNvPr id="3" name="Content Placeholder 2"/>
          <p:cNvSpPr>
            <a:spLocks noGrp="1"/>
          </p:cNvSpPr>
          <p:nvPr>
            <p:ph idx="1"/>
          </p:nvPr>
        </p:nvSpPr>
        <p:spPr>
          <a:xfrm>
            <a:off x="838200" y="1189990"/>
            <a:ext cx="10515600" cy="751840"/>
          </a:xfrm>
        </p:spPr>
        <p:txBody>
          <a:bodyPr>
            <a:normAutofit/>
          </a:bodyPr>
          <a:lstStyle/>
          <a:p>
            <a:r>
              <a:rPr lang="en-US" sz="3200" dirty="0"/>
              <a:t>Every </a:t>
            </a:r>
            <a:r>
              <a:rPr lang="en-US" sz="3200" dirty="0">
                <a:solidFill>
                  <a:srgbClr val="7030A0"/>
                </a:solidFill>
              </a:rPr>
              <a:t>Browser </a:t>
            </a:r>
            <a:r>
              <a:rPr lang="en-US" sz="3200" dirty="0"/>
              <a:t>is JavaScript engine.</a:t>
            </a:r>
            <a:endParaRPr lang="en-US" sz="3200" dirty="0"/>
          </a:p>
          <a:p>
            <a:endParaRPr lang="en-US" dirty="0"/>
          </a:p>
          <a:p>
            <a:endParaRPr lang="en-US" dirty="0"/>
          </a:p>
        </p:txBody>
      </p:sp>
      <p:pic>
        <p:nvPicPr>
          <p:cNvPr id="4" name="图片 3"/>
          <p:cNvPicPr>
            <a:picLocks noChangeAspect="1"/>
          </p:cNvPicPr>
          <p:nvPr/>
        </p:nvPicPr>
        <p:blipFill>
          <a:blip r:embed="rId1"/>
          <a:stretch>
            <a:fillRect/>
          </a:stretch>
        </p:blipFill>
        <p:spPr>
          <a:xfrm>
            <a:off x="3198495" y="1925320"/>
            <a:ext cx="5937250" cy="1974215"/>
          </a:xfrm>
          <a:prstGeom prst="rect">
            <a:avLst/>
          </a:prstGeom>
        </p:spPr>
      </p:pic>
      <p:pic>
        <p:nvPicPr>
          <p:cNvPr id="5" name="图片 4"/>
          <p:cNvPicPr>
            <a:picLocks noChangeAspect="1"/>
          </p:cNvPicPr>
          <p:nvPr/>
        </p:nvPicPr>
        <p:blipFill>
          <a:blip r:embed="rId2"/>
          <a:stretch>
            <a:fillRect/>
          </a:stretch>
        </p:blipFill>
        <p:spPr>
          <a:xfrm>
            <a:off x="3446145" y="4096385"/>
            <a:ext cx="5442585" cy="2345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GET Methods Example</a:t>
            </a:r>
            <a:endParaRPr lang="en-US" b="0" i="0" dirty="0">
              <a:solidFill>
                <a:schemeClr val="tx1"/>
              </a:solidFill>
              <a:effectLst/>
              <a:latin typeface="Segoe UI" panose="020B0502040204020203" pitchFamily="34" charset="0"/>
            </a:endParaRPr>
          </a:p>
        </p:txBody>
      </p:sp>
      <p:pic>
        <p:nvPicPr>
          <p:cNvPr id="4" name="图片 3"/>
          <p:cNvPicPr>
            <a:picLocks noChangeAspect="1"/>
          </p:cNvPicPr>
          <p:nvPr/>
        </p:nvPicPr>
        <p:blipFill>
          <a:blip r:embed="rId1"/>
          <a:stretch>
            <a:fillRect/>
          </a:stretch>
        </p:blipFill>
        <p:spPr>
          <a:xfrm>
            <a:off x="334645" y="1720850"/>
            <a:ext cx="3797300" cy="1708150"/>
          </a:xfrm>
          <a:prstGeom prst="rect">
            <a:avLst/>
          </a:prstGeom>
        </p:spPr>
      </p:pic>
      <p:pic>
        <p:nvPicPr>
          <p:cNvPr id="7" name="图片 6"/>
          <p:cNvPicPr>
            <a:picLocks noChangeAspect="1"/>
          </p:cNvPicPr>
          <p:nvPr/>
        </p:nvPicPr>
        <p:blipFill>
          <a:blip r:embed="rId2"/>
          <a:stretch>
            <a:fillRect/>
          </a:stretch>
        </p:blipFill>
        <p:spPr>
          <a:xfrm>
            <a:off x="6153785" y="1346200"/>
            <a:ext cx="4603750" cy="3702050"/>
          </a:xfrm>
          <a:prstGeom prst="rect">
            <a:avLst/>
          </a:prstGeom>
        </p:spPr>
      </p:pic>
      <p:pic>
        <p:nvPicPr>
          <p:cNvPr id="8" name="图片 7"/>
          <p:cNvPicPr>
            <a:picLocks noChangeAspect="1"/>
          </p:cNvPicPr>
          <p:nvPr/>
        </p:nvPicPr>
        <p:blipFill>
          <a:blip r:embed="rId3"/>
          <a:stretch>
            <a:fillRect/>
          </a:stretch>
        </p:blipFill>
        <p:spPr>
          <a:xfrm>
            <a:off x="436245" y="4737735"/>
            <a:ext cx="4229100" cy="158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fontScale="90000"/>
          </a:bodyPr>
          <a:lstStyle/>
          <a:p>
            <a:pPr algn="ctr"/>
            <a:r>
              <a:rPr lang="en-US" b="0" i="0" dirty="0">
                <a:solidFill>
                  <a:schemeClr val="tx1"/>
                </a:solidFill>
                <a:effectLst/>
                <a:latin typeface="Segoe UI" panose="020B0502040204020203" pitchFamily="34" charset="0"/>
              </a:rPr>
              <a:t>PUT (UPDATE) and DELETE Methods Example</a:t>
            </a:r>
            <a:endParaRPr lang="en-US" b="0" i="0" dirty="0">
              <a:solidFill>
                <a:schemeClr val="tx1"/>
              </a:solidFill>
              <a:effectLst/>
              <a:latin typeface="Segoe UI" panose="020B0502040204020203" pitchFamily="34" charset="0"/>
            </a:endParaRPr>
          </a:p>
        </p:txBody>
      </p:sp>
      <p:pic>
        <p:nvPicPr>
          <p:cNvPr id="5" name="图片 4"/>
          <p:cNvPicPr>
            <a:picLocks noChangeAspect="1"/>
          </p:cNvPicPr>
          <p:nvPr/>
        </p:nvPicPr>
        <p:blipFill>
          <a:blip r:embed="rId1"/>
          <a:stretch>
            <a:fillRect/>
          </a:stretch>
        </p:blipFill>
        <p:spPr>
          <a:xfrm>
            <a:off x="379730" y="1680845"/>
            <a:ext cx="3834130" cy="2284730"/>
          </a:xfrm>
          <a:prstGeom prst="rect">
            <a:avLst/>
          </a:prstGeom>
        </p:spPr>
      </p:pic>
      <p:pic>
        <p:nvPicPr>
          <p:cNvPr id="6" name="图片 5"/>
          <p:cNvPicPr>
            <a:picLocks noChangeAspect="1"/>
          </p:cNvPicPr>
          <p:nvPr/>
        </p:nvPicPr>
        <p:blipFill>
          <a:blip r:embed="rId2"/>
          <a:stretch>
            <a:fillRect/>
          </a:stretch>
        </p:blipFill>
        <p:spPr>
          <a:xfrm>
            <a:off x="5845175" y="1798955"/>
            <a:ext cx="3606800" cy="1524000"/>
          </a:xfrm>
          <a:prstGeom prst="rect">
            <a:avLst/>
          </a:prstGeom>
        </p:spPr>
      </p:pic>
      <p:pic>
        <p:nvPicPr>
          <p:cNvPr id="9" name="图片 8"/>
          <p:cNvPicPr>
            <a:picLocks noChangeAspect="1"/>
          </p:cNvPicPr>
          <p:nvPr/>
        </p:nvPicPr>
        <p:blipFill>
          <a:blip r:embed="rId3"/>
          <a:stretch>
            <a:fillRect/>
          </a:stretch>
        </p:blipFill>
        <p:spPr>
          <a:xfrm>
            <a:off x="3851275" y="4594225"/>
            <a:ext cx="4489450" cy="1739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POST Methods Example</a:t>
            </a:r>
            <a:endParaRPr lang="en-US" b="0" i="0" dirty="0">
              <a:solidFill>
                <a:schemeClr val="tx1"/>
              </a:solidFill>
              <a:effectLst/>
              <a:latin typeface="Segoe UI" panose="020B0502040204020203" pitchFamily="34" charset="0"/>
            </a:endParaRPr>
          </a:p>
        </p:txBody>
      </p:sp>
      <p:pic>
        <p:nvPicPr>
          <p:cNvPr id="3" name="图片 2"/>
          <p:cNvPicPr>
            <a:picLocks noChangeAspect="1"/>
          </p:cNvPicPr>
          <p:nvPr/>
        </p:nvPicPr>
        <p:blipFill>
          <a:blip r:embed="rId1"/>
          <a:stretch>
            <a:fillRect/>
          </a:stretch>
        </p:blipFill>
        <p:spPr>
          <a:xfrm>
            <a:off x="628650" y="1263015"/>
            <a:ext cx="3821430" cy="2474595"/>
          </a:xfrm>
          <a:prstGeom prst="rect">
            <a:avLst/>
          </a:prstGeom>
        </p:spPr>
      </p:pic>
      <p:pic>
        <p:nvPicPr>
          <p:cNvPr id="4" name="图片 3"/>
          <p:cNvPicPr>
            <a:picLocks noChangeAspect="1"/>
          </p:cNvPicPr>
          <p:nvPr/>
        </p:nvPicPr>
        <p:blipFill>
          <a:blip r:embed="rId2"/>
          <a:stretch>
            <a:fillRect/>
          </a:stretch>
        </p:blipFill>
        <p:spPr>
          <a:xfrm>
            <a:off x="6311265" y="2973070"/>
            <a:ext cx="4483100" cy="2476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158750"/>
            <a:ext cx="10515600" cy="796925"/>
          </a:xfrm>
        </p:spPr>
        <p:txBody>
          <a:bodyPr>
            <a:normAutofit/>
          </a:bodyPr>
          <a:lstStyle/>
          <a:p>
            <a:pPr algn="ctr"/>
            <a:r>
              <a:rPr lang="en-US" b="0" i="0" dirty="0">
                <a:solidFill>
                  <a:schemeClr val="tx1"/>
                </a:solidFill>
                <a:effectLst/>
                <a:latin typeface="Segoe UI" panose="020B0502040204020203" pitchFamily="34" charset="0"/>
              </a:rPr>
              <a:t>Introducing Express</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nvSpPr>
        <p:spPr>
          <a:xfrm>
            <a:off x="636905" y="934085"/>
            <a:ext cx="11020425" cy="4319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a:t>
            </a:r>
            <a:r>
              <a:rPr lang="en-US" sz="3200" dirty="0">
                <a:solidFill>
                  <a:srgbClr val="C00000"/>
                </a:solidFill>
              </a:rPr>
              <a:t>ExpressJS</a:t>
            </a:r>
            <a:r>
              <a:rPr lang="en-US" sz="3200" dirty="0"/>
              <a:t> is a web application framework.</a:t>
            </a:r>
            <a:endParaRPr lang="en-US" sz="3200" dirty="0"/>
          </a:p>
          <a:p>
            <a:pPr algn="just">
              <a:lnSpc>
                <a:spcPct val="100000"/>
              </a:lnSpc>
              <a:buFont typeface="Wingdings" panose="05000000000000000000" charset="0"/>
              <a:buChar char="Ø"/>
            </a:pPr>
            <a:r>
              <a:rPr lang="en-US" sz="3200" dirty="0"/>
              <a:t> It provides us with a simple API to build websites, web apps and back ends</a:t>
            </a:r>
            <a:endParaRPr lang="en-US" sz="3200" dirty="0"/>
          </a:p>
          <a:p>
            <a:pPr algn="just">
              <a:lnSpc>
                <a:spcPct val="100000"/>
              </a:lnSpc>
              <a:buFont typeface="Wingdings" panose="05000000000000000000" charset="0"/>
              <a:buChar char="Ø"/>
            </a:pPr>
            <a:r>
              <a:rPr lang="en-US" sz="3200" dirty="0"/>
              <a:t> Express was developed by TJ Holowaychuk</a:t>
            </a:r>
            <a:endParaRPr lang="en-US" sz="3200" dirty="0"/>
          </a:p>
          <a:p>
            <a:pPr algn="just">
              <a:lnSpc>
                <a:spcPct val="100000"/>
              </a:lnSpc>
              <a:buFont typeface="Wingdings" panose="05000000000000000000" charset="0"/>
              <a:buChar char="Ø"/>
            </a:pPr>
            <a:r>
              <a:rPr lang="en-US" sz="3200" dirty="0"/>
              <a:t> It is maintained by the </a:t>
            </a:r>
            <a:r>
              <a:rPr lang="en-US" sz="3200" dirty="0">
                <a:solidFill>
                  <a:srgbClr val="C00000"/>
                </a:solidFill>
              </a:rPr>
              <a:t>Node.js</a:t>
            </a:r>
            <a:r>
              <a:rPr lang="en-US" sz="3200" dirty="0"/>
              <a:t> foundation</a:t>
            </a:r>
            <a:endParaRPr lang="en-US" sz="3200" dirty="0"/>
          </a:p>
          <a:p>
            <a:pPr algn="just">
              <a:lnSpc>
                <a:spcPct val="100000"/>
              </a:lnSpc>
              <a:buFont typeface="Wingdings" panose="05000000000000000000" charset="0"/>
              <a:buChar char="Ø"/>
            </a:pPr>
            <a:r>
              <a:rPr lang="en-US" sz="3200" dirty="0"/>
              <a:t> go to </a:t>
            </a:r>
            <a:r>
              <a:rPr lang="en-US" sz="3200" dirty="0">
                <a:solidFill>
                  <a:srgbClr val="C00000"/>
                </a:solidFill>
              </a:rPr>
              <a:t>https://www.npmjs.com/</a:t>
            </a:r>
            <a:endParaRPr lang="en-US" sz="3200" dirty="0"/>
          </a:p>
          <a:p>
            <a:pPr algn="just">
              <a:lnSpc>
                <a:spcPct val="100000"/>
              </a:lnSpc>
              <a:buFont typeface="Wingdings" panose="05000000000000000000" charset="0"/>
              <a:buChar char="Ø"/>
            </a:pPr>
            <a:r>
              <a:rPr lang="en-US" sz="3200" dirty="0"/>
              <a:t> Search express in Search Bar</a:t>
            </a:r>
            <a:endParaRPr lang="en-US" sz="3200" dirty="0"/>
          </a:p>
          <a:p>
            <a:pPr algn="just">
              <a:lnSpc>
                <a:spcPct val="100000"/>
              </a:lnSpc>
              <a:buFont typeface="Wingdings" panose="05000000000000000000" charset="0"/>
              <a:buChar char="Ø"/>
            </a:pPr>
            <a:endParaRPr lang="en-US" sz="3200" dirty="0">
              <a:solidFill>
                <a:schemeClr val="tx1"/>
              </a:solidFill>
            </a:endParaRPr>
          </a:p>
        </p:txBody>
      </p:sp>
      <p:pic>
        <p:nvPicPr>
          <p:cNvPr id="6" name="图片 5"/>
          <p:cNvPicPr>
            <a:picLocks noChangeAspect="1"/>
          </p:cNvPicPr>
          <p:nvPr/>
        </p:nvPicPr>
        <p:blipFill>
          <a:blip r:embed="rId1"/>
          <a:stretch>
            <a:fillRect/>
          </a:stretch>
        </p:blipFill>
        <p:spPr>
          <a:xfrm>
            <a:off x="7884795" y="1866265"/>
            <a:ext cx="4221480" cy="5038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Express Installation</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nvSpPr>
        <p:spPr>
          <a:xfrm>
            <a:off x="929005" y="1235710"/>
            <a:ext cx="10788650" cy="2352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make a </a:t>
            </a:r>
            <a:r>
              <a:rPr lang="en-US" sz="3200" dirty="0">
                <a:sym typeface="+mn-ea"/>
              </a:rPr>
              <a:t>directory </a:t>
            </a:r>
            <a:r>
              <a:rPr lang="en-US" sz="3200" dirty="0"/>
              <a:t>and run the command inside directory </a:t>
            </a:r>
            <a:endParaRPr lang="en-US" sz="3200" dirty="0"/>
          </a:p>
          <a:p>
            <a:pPr algn="just">
              <a:lnSpc>
                <a:spcPct val="100000"/>
              </a:lnSpc>
              <a:buFont typeface="Wingdings" panose="05000000000000000000" charset="0"/>
              <a:buChar char="Ø"/>
            </a:pPr>
            <a:r>
              <a:rPr lang="en-US" sz="3200" dirty="0"/>
              <a:t> </a:t>
            </a:r>
            <a:endParaRPr lang="en-US" sz="3200" dirty="0"/>
          </a:p>
          <a:p>
            <a:pPr algn="just">
              <a:lnSpc>
                <a:spcPct val="100000"/>
              </a:lnSpc>
              <a:buFont typeface="Wingdings" panose="05000000000000000000" charset="0"/>
              <a:buChar char="Ø"/>
            </a:pPr>
            <a:endParaRPr lang="en-US" sz="3200" dirty="0">
              <a:solidFill>
                <a:schemeClr val="tx1"/>
              </a:solidFill>
            </a:endParaRPr>
          </a:p>
        </p:txBody>
      </p:sp>
      <p:pic>
        <p:nvPicPr>
          <p:cNvPr id="7" name="图片 6"/>
          <p:cNvPicPr>
            <a:picLocks noChangeAspect="1"/>
          </p:cNvPicPr>
          <p:nvPr/>
        </p:nvPicPr>
        <p:blipFill>
          <a:blip r:embed="rId1"/>
          <a:stretch>
            <a:fillRect/>
          </a:stretch>
        </p:blipFill>
        <p:spPr>
          <a:xfrm>
            <a:off x="1709420" y="1827530"/>
            <a:ext cx="4157345" cy="749935"/>
          </a:xfrm>
          <a:prstGeom prst="rect">
            <a:avLst/>
          </a:prstGeom>
        </p:spPr>
      </p:pic>
      <p:pic>
        <p:nvPicPr>
          <p:cNvPr id="3" name="图片 2"/>
          <p:cNvPicPr>
            <a:picLocks noChangeAspect="1"/>
          </p:cNvPicPr>
          <p:nvPr/>
        </p:nvPicPr>
        <p:blipFill>
          <a:blip r:embed="rId2"/>
          <a:stretch>
            <a:fillRect/>
          </a:stretch>
        </p:blipFill>
        <p:spPr>
          <a:xfrm>
            <a:off x="219710" y="2834005"/>
            <a:ext cx="9765030" cy="3656965"/>
          </a:xfrm>
          <a:prstGeom prst="rect">
            <a:avLst/>
          </a:prstGeom>
        </p:spPr>
      </p:pic>
      <p:pic>
        <p:nvPicPr>
          <p:cNvPr id="8" name="图片 7"/>
          <p:cNvPicPr>
            <a:picLocks noChangeAspect="1"/>
          </p:cNvPicPr>
          <p:nvPr/>
        </p:nvPicPr>
        <p:blipFill>
          <a:blip r:embed="rId3"/>
          <a:stretch>
            <a:fillRect/>
          </a:stretch>
        </p:blipFill>
        <p:spPr>
          <a:xfrm>
            <a:off x="6889115" y="1827530"/>
            <a:ext cx="3317875" cy="680720"/>
          </a:xfrm>
          <a:prstGeom prst="rect">
            <a:avLst/>
          </a:prstGeom>
        </p:spPr>
      </p:pic>
      <p:pic>
        <p:nvPicPr>
          <p:cNvPr id="4" name="Picture 3"/>
          <p:cNvPicPr>
            <a:picLocks noChangeAspect="1"/>
          </p:cNvPicPr>
          <p:nvPr/>
        </p:nvPicPr>
        <p:blipFill>
          <a:blip r:embed="rId4"/>
          <a:stretch>
            <a:fillRect/>
          </a:stretch>
        </p:blipFill>
        <p:spPr>
          <a:xfrm>
            <a:off x="1709420" y="1827530"/>
            <a:ext cx="3947160" cy="879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edg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Working with Express</a:t>
            </a:r>
            <a:endParaRPr lang="en-US" b="0" i="0" dirty="0">
              <a:solidFill>
                <a:schemeClr val="tx1"/>
              </a:solidFill>
              <a:effectLst/>
              <a:latin typeface="Segoe UI" panose="020B0502040204020203" pitchFamily="34" charset="0"/>
            </a:endParaRPr>
          </a:p>
        </p:txBody>
      </p:sp>
      <p:pic>
        <p:nvPicPr>
          <p:cNvPr id="4" name="图片 3"/>
          <p:cNvPicPr>
            <a:picLocks noChangeAspect="1"/>
          </p:cNvPicPr>
          <p:nvPr/>
        </p:nvPicPr>
        <p:blipFill>
          <a:blip r:embed="rId1"/>
          <a:stretch>
            <a:fillRect/>
          </a:stretch>
        </p:blipFill>
        <p:spPr>
          <a:xfrm>
            <a:off x="1393825" y="1910715"/>
            <a:ext cx="9170670" cy="399542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First Web Server</a:t>
            </a:r>
            <a:endParaRPr lang="en-US" b="0" i="0" dirty="0">
              <a:solidFill>
                <a:schemeClr val="tx1"/>
              </a:solidFill>
              <a:effectLst/>
              <a:latin typeface="Segoe UI" panose="020B0502040204020203" pitchFamily="34" charset="0"/>
            </a:endParaRPr>
          </a:p>
        </p:txBody>
      </p:sp>
      <p:pic>
        <p:nvPicPr>
          <p:cNvPr id="3" name="图片 2"/>
          <p:cNvPicPr>
            <a:picLocks noChangeAspect="1"/>
          </p:cNvPicPr>
          <p:nvPr/>
        </p:nvPicPr>
        <p:blipFill>
          <a:blip r:embed="rId1"/>
          <a:stretch>
            <a:fillRect/>
          </a:stretch>
        </p:blipFill>
        <p:spPr>
          <a:xfrm>
            <a:off x="751840" y="1180465"/>
            <a:ext cx="10179685" cy="3745230"/>
          </a:xfrm>
          <a:prstGeom prst="rect">
            <a:avLst/>
          </a:prstGeom>
        </p:spPr>
      </p:pic>
      <p:pic>
        <p:nvPicPr>
          <p:cNvPr id="5" name="图片 4"/>
          <p:cNvPicPr>
            <a:picLocks noChangeAspect="1"/>
          </p:cNvPicPr>
          <p:nvPr/>
        </p:nvPicPr>
        <p:blipFill>
          <a:blip r:embed="rId2"/>
          <a:stretch>
            <a:fillRect/>
          </a:stretch>
        </p:blipFill>
        <p:spPr>
          <a:xfrm>
            <a:off x="476250" y="1052195"/>
            <a:ext cx="11240135" cy="5330825"/>
          </a:xfrm>
          <a:prstGeom prst="rect">
            <a:avLst/>
          </a:prstGeom>
        </p:spPr>
      </p:pic>
      <p:pic>
        <p:nvPicPr>
          <p:cNvPr id="4" name="Picture 3"/>
          <p:cNvPicPr>
            <a:picLocks noChangeAspect="1"/>
          </p:cNvPicPr>
          <p:nvPr/>
        </p:nvPicPr>
        <p:blipFill>
          <a:blip r:embed="rId3"/>
          <a:stretch>
            <a:fillRect/>
          </a:stretch>
        </p:blipFill>
        <p:spPr>
          <a:xfrm>
            <a:off x="6461760" y="2310765"/>
            <a:ext cx="384048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rgbClr val="C00000"/>
                </a:solidFill>
                <a:effectLst/>
                <a:latin typeface="Segoe UI" panose="020B0502040204020203" pitchFamily="34" charset="0"/>
              </a:rPr>
              <a:t>Nodemon</a:t>
            </a:r>
            <a:endParaRPr lang="en-US" b="0" i="0" dirty="0">
              <a:solidFill>
                <a:srgbClr val="C00000"/>
              </a:solidFill>
              <a:effectLst/>
              <a:latin typeface="Segoe UI" panose="020B0502040204020203" pitchFamily="34" charset="0"/>
            </a:endParaRPr>
          </a:p>
        </p:txBody>
      </p:sp>
      <p:pic>
        <p:nvPicPr>
          <p:cNvPr id="6" name="图片 5"/>
          <p:cNvPicPr>
            <a:picLocks noChangeAspect="1"/>
          </p:cNvPicPr>
          <p:nvPr/>
        </p:nvPicPr>
        <p:blipFill>
          <a:blip r:embed="rId1"/>
          <a:stretch>
            <a:fillRect/>
          </a:stretch>
        </p:blipFill>
        <p:spPr>
          <a:xfrm>
            <a:off x="594360" y="1184275"/>
            <a:ext cx="4354195" cy="723900"/>
          </a:xfrm>
          <a:prstGeom prst="rect">
            <a:avLst/>
          </a:prstGeom>
        </p:spPr>
      </p:pic>
      <p:pic>
        <p:nvPicPr>
          <p:cNvPr id="7" name="图片 6"/>
          <p:cNvPicPr>
            <a:picLocks noChangeAspect="1"/>
          </p:cNvPicPr>
          <p:nvPr/>
        </p:nvPicPr>
        <p:blipFill>
          <a:blip r:embed="rId2"/>
          <a:stretch>
            <a:fillRect/>
          </a:stretch>
        </p:blipFill>
        <p:spPr>
          <a:xfrm>
            <a:off x="6675120" y="1266825"/>
            <a:ext cx="4097655" cy="815340"/>
          </a:xfrm>
          <a:prstGeom prst="rect">
            <a:avLst/>
          </a:prstGeom>
        </p:spPr>
      </p:pic>
      <p:pic>
        <p:nvPicPr>
          <p:cNvPr id="8" name="图片 7"/>
          <p:cNvPicPr>
            <a:picLocks noChangeAspect="1"/>
          </p:cNvPicPr>
          <p:nvPr/>
        </p:nvPicPr>
        <p:blipFill>
          <a:blip r:embed="rId3"/>
          <a:stretch>
            <a:fillRect/>
          </a:stretch>
        </p:blipFill>
        <p:spPr>
          <a:xfrm>
            <a:off x="2879090" y="2435860"/>
            <a:ext cx="6765290" cy="3879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rgbClr val="C00000"/>
                </a:solidFill>
                <a:effectLst/>
                <a:latin typeface="Segoe UI" panose="020B0502040204020203" pitchFamily="34" charset="0"/>
              </a:rPr>
              <a:t>Evironmental Variable</a:t>
            </a:r>
            <a:endParaRPr lang="en-US" b="0" i="0" dirty="0">
              <a:solidFill>
                <a:srgbClr val="C00000"/>
              </a:solidFill>
              <a:effectLst/>
              <a:latin typeface="Segoe UI" panose="020B0502040204020203" pitchFamily="34" charset="0"/>
            </a:endParaRPr>
          </a:p>
        </p:txBody>
      </p:sp>
      <p:sp>
        <p:nvSpPr>
          <p:cNvPr id="5" name="Content Placeholder 2"/>
          <p:cNvSpPr>
            <a:spLocks noGrp="1"/>
          </p:cNvSpPr>
          <p:nvPr/>
        </p:nvSpPr>
        <p:spPr>
          <a:xfrm>
            <a:off x="636905" y="934085"/>
            <a:ext cx="11020425" cy="471932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a:t>
            </a:r>
            <a:r>
              <a:rPr lang="en-US" sz="3200" dirty="0">
                <a:solidFill>
                  <a:srgbClr val="C00000"/>
                </a:solidFill>
              </a:rPr>
              <a:t>Port </a:t>
            </a:r>
            <a:r>
              <a:rPr lang="en-US" sz="3200" dirty="0"/>
              <a:t>is </a:t>
            </a:r>
            <a:r>
              <a:rPr lang="en-US" sz="3200" dirty="0">
                <a:solidFill>
                  <a:srgbClr val="C00000"/>
                </a:solidFill>
              </a:rPr>
              <a:t>dynamically </a:t>
            </a:r>
            <a:r>
              <a:rPr lang="en-US" sz="3200" dirty="0"/>
              <a:t>assigned by the hosting provider</a:t>
            </a:r>
            <a:endParaRPr lang="en-US" sz="3200" dirty="0"/>
          </a:p>
          <a:p>
            <a:pPr algn="just">
              <a:lnSpc>
                <a:spcPct val="100000"/>
              </a:lnSpc>
              <a:buFont typeface="Wingdings" panose="05000000000000000000" charset="0"/>
              <a:buChar char="Ø"/>
            </a:pPr>
            <a:r>
              <a:rPr lang="en-US" sz="3200" dirty="0">
                <a:solidFill>
                  <a:schemeClr val="tx1"/>
                </a:solidFill>
              </a:rPr>
              <a:t> </a:t>
            </a:r>
            <a:r>
              <a:rPr lang="en-US" sz="3200" dirty="0">
                <a:solidFill>
                  <a:srgbClr val="C00000"/>
                </a:solidFill>
              </a:rPr>
              <a:t>port </a:t>
            </a:r>
            <a:r>
              <a:rPr lang="en-US" sz="3200" dirty="0">
                <a:solidFill>
                  <a:schemeClr val="tx1"/>
                </a:solidFill>
              </a:rPr>
              <a:t>number can change every time our application or service restarts or is redeployed.</a:t>
            </a:r>
            <a:endParaRPr lang="en-US" sz="3200" dirty="0">
              <a:solidFill>
                <a:schemeClr val="tx1"/>
              </a:solidFill>
            </a:endParaRPr>
          </a:p>
          <a:p>
            <a:pPr algn="just">
              <a:lnSpc>
                <a:spcPct val="100000"/>
              </a:lnSpc>
              <a:buFont typeface="Wingdings" panose="05000000000000000000" charset="0"/>
              <a:buChar char="Ø"/>
            </a:pPr>
            <a:r>
              <a:rPr lang="en-US" sz="3200" dirty="0">
                <a:solidFill>
                  <a:schemeClr val="tx1"/>
                </a:solidFill>
              </a:rPr>
              <a:t> 3000 port may work on local but not on server. We need to set </a:t>
            </a:r>
            <a:r>
              <a:rPr lang="en-US" sz="3200" dirty="0">
                <a:solidFill>
                  <a:srgbClr val="C00000"/>
                </a:solidFill>
              </a:rPr>
              <a:t>Environment Variable</a:t>
            </a:r>
            <a:r>
              <a:rPr lang="en-US" sz="3200" dirty="0">
                <a:solidFill>
                  <a:schemeClr val="tx1"/>
                </a:solidFill>
              </a:rPr>
              <a:t>.</a:t>
            </a:r>
            <a:endParaRPr lang="en-US" sz="3200" dirty="0">
              <a:solidFill>
                <a:schemeClr val="tx1"/>
              </a:solidFill>
            </a:endParaRPr>
          </a:p>
          <a:p>
            <a:pPr algn="just">
              <a:lnSpc>
                <a:spcPct val="100000"/>
              </a:lnSpc>
              <a:buFont typeface="Wingdings" panose="05000000000000000000" charset="0"/>
              <a:buChar char="Ø"/>
            </a:pPr>
            <a:r>
              <a:rPr lang="en-US" sz="3200" dirty="0">
                <a:solidFill>
                  <a:schemeClr val="tx1"/>
                </a:solidFill>
              </a:rPr>
              <a:t> </a:t>
            </a:r>
            <a:r>
              <a:rPr lang="en-US" sz="3200" dirty="0">
                <a:solidFill>
                  <a:srgbClr val="C00000"/>
                </a:solidFill>
              </a:rPr>
              <a:t>Environment variables</a:t>
            </a:r>
            <a:r>
              <a:rPr lang="en-US" sz="3200" dirty="0">
                <a:solidFill>
                  <a:schemeClr val="tx1"/>
                </a:solidFill>
              </a:rPr>
              <a:t> are variables that are defined in the </a:t>
            </a:r>
            <a:r>
              <a:rPr lang="en-US" sz="3200" dirty="0">
                <a:solidFill>
                  <a:srgbClr val="C00000"/>
                </a:solidFill>
              </a:rPr>
              <a:t>environment </a:t>
            </a:r>
            <a:r>
              <a:rPr lang="en-US" sz="3200" dirty="0">
                <a:solidFill>
                  <a:schemeClr val="tx1"/>
                </a:solidFill>
              </a:rPr>
              <a:t>in which the </a:t>
            </a:r>
            <a:r>
              <a:rPr lang="en-US" sz="3200" dirty="0">
                <a:solidFill>
                  <a:srgbClr val="C00000"/>
                </a:solidFill>
              </a:rPr>
              <a:t>Node.js process is running</a:t>
            </a:r>
            <a:r>
              <a:rPr lang="en-US" sz="3200" dirty="0">
                <a:solidFill>
                  <a:schemeClr val="tx1"/>
                </a:solidFill>
              </a:rPr>
              <a:t>. </a:t>
            </a:r>
            <a:endParaRPr lang="en-US" sz="3200" dirty="0">
              <a:solidFill>
                <a:schemeClr val="tx1"/>
              </a:solidFill>
            </a:endParaRPr>
          </a:p>
          <a:p>
            <a:pPr algn="just">
              <a:lnSpc>
                <a:spcPct val="100000"/>
              </a:lnSpc>
              <a:buFont typeface="Wingdings" panose="05000000000000000000" charset="0"/>
              <a:buChar char="Ø"/>
            </a:pPr>
            <a:r>
              <a:rPr lang="en-US" sz="3200" dirty="0">
                <a:solidFill>
                  <a:schemeClr val="tx1"/>
                </a:solidFill>
              </a:rPr>
              <a:t> </a:t>
            </a:r>
            <a:r>
              <a:rPr lang="en-US" sz="3200" dirty="0">
                <a:solidFill>
                  <a:srgbClr val="7030A0"/>
                </a:solidFill>
              </a:rPr>
              <a:t>Express.js</a:t>
            </a:r>
            <a:r>
              <a:rPr lang="en-US" sz="3200" dirty="0">
                <a:solidFill>
                  <a:schemeClr val="tx1"/>
                </a:solidFill>
              </a:rPr>
              <a:t> allows us to access environment variables using the </a:t>
            </a:r>
            <a:r>
              <a:rPr lang="en-US" sz="3200" b="1" dirty="0">
                <a:solidFill>
                  <a:srgbClr val="7030A0"/>
                </a:solidFill>
              </a:rPr>
              <a:t>process.env</a:t>
            </a:r>
            <a:r>
              <a:rPr lang="en-US" sz="3200" dirty="0">
                <a:solidFill>
                  <a:schemeClr val="tx1"/>
                </a:solidFill>
              </a:rPr>
              <a:t> object</a:t>
            </a:r>
            <a:endParaRPr lang="en-US" sz="3200" dirty="0">
              <a:solidFill>
                <a:schemeClr val="tx1"/>
              </a:solidFill>
            </a:endParaRPr>
          </a:p>
        </p:txBody>
      </p:sp>
      <p:pic>
        <p:nvPicPr>
          <p:cNvPr id="3" name="图片 2"/>
          <p:cNvPicPr>
            <a:picLocks noChangeAspect="1"/>
          </p:cNvPicPr>
          <p:nvPr/>
        </p:nvPicPr>
        <p:blipFill>
          <a:blip r:embed="rId1"/>
          <a:stretch>
            <a:fillRect/>
          </a:stretch>
        </p:blipFill>
        <p:spPr>
          <a:xfrm>
            <a:off x="469900" y="5307330"/>
            <a:ext cx="11355070" cy="1167130"/>
          </a:xfrm>
          <a:prstGeom prst="rect">
            <a:avLst/>
          </a:prstGeom>
        </p:spPr>
      </p:pic>
      <p:pic>
        <p:nvPicPr>
          <p:cNvPr id="4" name="Picture 3"/>
          <p:cNvPicPr>
            <a:picLocks noChangeAspect="1"/>
          </p:cNvPicPr>
          <p:nvPr/>
        </p:nvPicPr>
        <p:blipFill>
          <a:blip r:embed="rId2"/>
          <a:stretch>
            <a:fillRect/>
          </a:stretch>
        </p:blipFill>
        <p:spPr>
          <a:xfrm>
            <a:off x="4044315" y="6214110"/>
            <a:ext cx="4311015" cy="488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edge">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dirty="0">
                <a:solidFill>
                  <a:srgbClr val="C00000"/>
                </a:solidFill>
                <a:effectLst/>
                <a:latin typeface="Segoe UI" panose="020B0502040204020203" pitchFamily="34" charset="0"/>
                <a:sym typeface="+mn-ea"/>
              </a:rPr>
              <a:t>Router </a:t>
            </a:r>
            <a:r>
              <a:rPr lang="en-US" dirty="0">
                <a:effectLst/>
                <a:latin typeface="Segoe UI" panose="020B0502040204020203" pitchFamily="34" charset="0"/>
                <a:sym typeface="+mn-ea"/>
              </a:rPr>
              <a:t>Parameters</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nvSpPr>
        <p:spPr>
          <a:xfrm>
            <a:off x="636905" y="934085"/>
            <a:ext cx="11020425" cy="471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We can </a:t>
            </a:r>
            <a:r>
              <a:rPr lang="en-US" sz="3200" dirty="0">
                <a:solidFill>
                  <a:srgbClr val="C00000"/>
                </a:solidFill>
              </a:rPr>
              <a:t>pass parameters</a:t>
            </a:r>
            <a:r>
              <a:rPr lang="en-US" sz="3200" dirty="0"/>
              <a:t> to the </a:t>
            </a:r>
            <a:r>
              <a:rPr lang="en-US" sz="3200" dirty="0">
                <a:solidFill>
                  <a:srgbClr val="0070C0"/>
                </a:solidFill>
              </a:rPr>
              <a:t>app.get() route</a:t>
            </a:r>
            <a:r>
              <a:rPr lang="en-US" sz="3200" dirty="0"/>
              <a:t> handler using route parameters or query parameters.</a:t>
            </a:r>
            <a:endParaRPr lang="en-US" sz="3200" dirty="0"/>
          </a:p>
          <a:p>
            <a:pPr algn="just">
              <a:lnSpc>
                <a:spcPct val="100000"/>
              </a:lnSpc>
              <a:buFont typeface="Wingdings" panose="05000000000000000000" charset="0"/>
              <a:buChar char="Ø"/>
            </a:pPr>
            <a:r>
              <a:rPr lang="en-US" sz="3200" dirty="0">
                <a:solidFill>
                  <a:schemeClr val="tx1"/>
                </a:solidFill>
              </a:rPr>
              <a:t> Route parameters are part of the </a:t>
            </a:r>
            <a:r>
              <a:rPr lang="en-US" sz="3200" dirty="0">
                <a:solidFill>
                  <a:srgbClr val="C00000"/>
                </a:solidFill>
              </a:rPr>
              <a:t>URL path </a:t>
            </a:r>
            <a:r>
              <a:rPr lang="en-US" sz="3200" dirty="0">
                <a:solidFill>
                  <a:schemeClr val="tx1"/>
                </a:solidFill>
              </a:rPr>
              <a:t>and are defined by placing a </a:t>
            </a:r>
            <a:r>
              <a:rPr lang="en-US" sz="3200" dirty="0">
                <a:solidFill>
                  <a:srgbClr val="C00000"/>
                </a:solidFill>
              </a:rPr>
              <a:t>colon (:) </a:t>
            </a:r>
            <a:r>
              <a:rPr lang="en-US" sz="3200" dirty="0">
                <a:solidFill>
                  <a:schemeClr val="tx1"/>
                </a:solidFill>
              </a:rPr>
              <a:t>followed by the parameter name in the route path.</a:t>
            </a:r>
            <a:endParaRPr lang="en-US" sz="3200" dirty="0">
              <a:solidFill>
                <a:schemeClr val="tx1"/>
              </a:solidFill>
            </a:endParaRPr>
          </a:p>
        </p:txBody>
      </p:sp>
      <p:pic>
        <p:nvPicPr>
          <p:cNvPr id="7" name="Picture 6"/>
          <p:cNvPicPr>
            <a:picLocks noChangeAspect="1"/>
          </p:cNvPicPr>
          <p:nvPr/>
        </p:nvPicPr>
        <p:blipFill>
          <a:blip r:embed="rId1"/>
          <a:stretch>
            <a:fillRect/>
          </a:stretch>
        </p:blipFill>
        <p:spPr>
          <a:xfrm>
            <a:off x="1544320" y="3839210"/>
            <a:ext cx="9431655" cy="2118360"/>
          </a:xfrm>
          <a:prstGeom prst="rect">
            <a:avLst/>
          </a:prstGeom>
        </p:spPr>
      </p:pic>
      <p:sp>
        <p:nvSpPr>
          <p:cNvPr id="8" name="Rounded Rectangle 7"/>
          <p:cNvSpPr/>
          <p:nvPr/>
        </p:nvSpPr>
        <p:spPr>
          <a:xfrm>
            <a:off x="5081905" y="4328160"/>
            <a:ext cx="2073910" cy="384810"/>
          </a:xfrm>
          <a:prstGeom prst="roundRect">
            <a:avLst/>
          </a:prstGeom>
          <a:noFill/>
          <a:ln w="2222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ounded Rectangle 8"/>
          <p:cNvSpPr/>
          <p:nvPr/>
        </p:nvSpPr>
        <p:spPr>
          <a:xfrm>
            <a:off x="4446905" y="4729480"/>
            <a:ext cx="3345815" cy="384810"/>
          </a:xfrm>
          <a:prstGeom prst="roundRect">
            <a:avLst/>
          </a:prstGeom>
          <a:noFill/>
          <a:ln w="2222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edg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9" grpId="0" bldLvl="0" animBg="1"/>
      <p:bldP spid="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785"/>
            <a:ext cx="10515600" cy="1325563"/>
          </a:xfrm>
        </p:spPr>
        <p:txBody>
          <a:bodyPr/>
          <a:lstStyle/>
          <a:p>
            <a:pPr algn="ctr"/>
            <a:r>
              <a:rPr lang="en-US" b="0" i="0" dirty="0">
                <a:solidFill>
                  <a:srgbClr val="000000"/>
                </a:solidFill>
                <a:effectLst/>
                <a:latin typeface="Segoe UI" panose="020B0502040204020203" pitchFamily="34" charset="0"/>
              </a:rPr>
              <a:t>Node </a:t>
            </a:r>
            <a:r>
              <a:rPr lang="en-US" b="0" i="0" dirty="0">
                <a:solidFill>
                  <a:srgbClr val="7030A0"/>
                </a:solidFill>
                <a:effectLst/>
                <a:latin typeface="Segoe UI" panose="020B0502040204020203" pitchFamily="34" charset="0"/>
              </a:rPr>
              <a:t>Architecture</a:t>
            </a:r>
            <a:endParaRPr lang="en-US" b="0" i="0" dirty="0">
              <a:solidFill>
                <a:srgbClr val="7030A0"/>
              </a:solidFill>
              <a:effectLst/>
              <a:latin typeface="Segoe UI" panose="020B0502040204020203" pitchFamily="34" charset="0"/>
            </a:endParaRPr>
          </a:p>
        </p:txBody>
      </p:sp>
      <p:sp>
        <p:nvSpPr>
          <p:cNvPr id="3" name="Content Placeholder 2"/>
          <p:cNvSpPr>
            <a:spLocks noGrp="1"/>
          </p:cNvSpPr>
          <p:nvPr>
            <p:ph idx="1"/>
          </p:nvPr>
        </p:nvSpPr>
        <p:spPr>
          <a:xfrm>
            <a:off x="838200" y="1189990"/>
            <a:ext cx="10627360" cy="2576830"/>
          </a:xfrm>
        </p:spPr>
        <p:txBody>
          <a:bodyPr>
            <a:normAutofit/>
          </a:bodyPr>
          <a:lstStyle/>
          <a:p>
            <a:pPr algn="just"/>
            <a:r>
              <a:rPr lang="en-US" dirty="0"/>
              <a:t>Combine </a:t>
            </a:r>
            <a:r>
              <a:rPr lang="en-US" dirty="0">
                <a:solidFill>
                  <a:srgbClr val="7030A0"/>
                </a:solidFill>
              </a:rPr>
              <a:t>V8 engine</a:t>
            </a:r>
            <a:r>
              <a:rPr lang="en-US" dirty="0"/>
              <a:t> of chrome with C++ programming and run JavasScript outside the browser.</a:t>
            </a:r>
            <a:endParaRPr lang="en-US" dirty="0"/>
          </a:p>
          <a:p>
            <a:pPr algn="just"/>
            <a:r>
              <a:rPr lang="en-US" dirty="0">
                <a:solidFill>
                  <a:srgbClr val="C00000"/>
                </a:solidFill>
              </a:rPr>
              <a:t>Note:</a:t>
            </a:r>
            <a:r>
              <a:rPr lang="en-US" dirty="0"/>
              <a:t> Node is not a </a:t>
            </a:r>
            <a:r>
              <a:rPr lang="en-US" dirty="0">
                <a:solidFill>
                  <a:srgbClr val="7030A0"/>
                </a:solidFill>
              </a:rPr>
              <a:t>programming langauge</a:t>
            </a:r>
            <a:r>
              <a:rPr lang="en-US" dirty="0"/>
              <a:t> and </a:t>
            </a:r>
            <a:r>
              <a:rPr lang="en-US" dirty="0">
                <a:solidFill>
                  <a:srgbClr val="7030A0"/>
                </a:solidFill>
              </a:rPr>
              <a:t>not framework</a:t>
            </a:r>
            <a:r>
              <a:rPr lang="en-US" dirty="0"/>
              <a:t>. It is </a:t>
            </a:r>
            <a:r>
              <a:rPr lang="en-US" dirty="0">
                <a:solidFill>
                  <a:srgbClr val="C00000"/>
                </a:solidFill>
              </a:rPr>
              <a:t>runtime enviroment</a:t>
            </a:r>
            <a:r>
              <a:rPr lang="en-US" dirty="0"/>
              <a:t> for executing </a:t>
            </a:r>
            <a:r>
              <a:rPr lang="en-US" dirty="0">
                <a:solidFill>
                  <a:srgbClr val="C00000"/>
                </a:solidFill>
              </a:rPr>
              <a:t>JavaScript </a:t>
            </a:r>
            <a:r>
              <a:rPr lang="en-US" dirty="0"/>
              <a:t>Code outside the browser.</a:t>
            </a:r>
            <a:endParaRPr lang="en-US" dirty="0"/>
          </a:p>
          <a:p>
            <a:pPr algn="just"/>
            <a:r>
              <a:rPr lang="en-US" dirty="0"/>
              <a:t>Developed by </a:t>
            </a:r>
            <a:r>
              <a:rPr lang="en-US" dirty="0">
                <a:solidFill>
                  <a:srgbClr val="7030A0"/>
                </a:solidFill>
              </a:rPr>
              <a:t>Ryan Dahl in 2009.</a:t>
            </a:r>
            <a:endParaRPr lang="en-US" dirty="0">
              <a:solidFill>
                <a:srgbClr val="7030A0"/>
              </a:solidFill>
            </a:endParaRPr>
          </a:p>
          <a:p>
            <a:pPr algn="just"/>
            <a:endParaRPr lang="en-US" dirty="0"/>
          </a:p>
          <a:p>
            <a:pPr algn="just"/>
            <a:endParaRPr lang="en-US" dirty="0"/>
          </a:p>
        </p:txBody>
      </p:sp>
      <p:pic>
        <p:nvPicPr>
          <p:cNvPr id="6" name="图片 5"/>
          <p:cNvPicPr>
            <a:picLocks noChangeAspect="1"/>
          </p:cNvPicPr>
          <p:nvPr/>
        </p:nvPicPr>
        <p:blipFill>
          <a:blip r:embed="rId1"/>
          <a:stretch>
            <a:fillRect/>
          </a:stretch>
        </p:blipFill>
        <p:spPr>
          <a:xfrm>
            <a:off x="2888615" y="3970655"/>
            <a:ext cx="5766435" cy="2519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dirty="0">
                <a:solidFill>
                  <a:srgbClr val="C00000"/>
                </a:solidFill>
                <a:effectLst/>
                <a:latin typeface="Segoe UI" panose="020B0502040204020203" pitchFamily="34" charset="0"/>
                <a:sym typeface="+mn-ea"/>
              </a:rPr>
              <a:t>Router </a:t>
            </a:r>
            <a:r>
              <a:rPr lang="en-US" dirty="0">
                <a:effectLst/>
                <a:latin typeface="Segoe UI" panose="020B0502040204020203" pitchFamily="34" charset="0"/>
                <a:sym typeface="+mn-ea"/>
              </a:rPr>
              <a:t>Parameters</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nvSpPr>
        <p:spPr>
          <a:xfrm>
            <a:off x="636905" y="996950"/>
            <a:ext cx="11020425" cy="471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We can </a:t>
            </a:r>
            <a:r>
              <a:rPr lang="en-US" sz="3200" dirty="0">
                <a:solidFill>
                  <a:srgbClr val="C00000"/>
                </a:solidFill>
              </a:rPr>
              <a:t>pass multiple parameters</a:t>
            </a:r>
            <a:r>
              <a:rPr lang="en-US" sz="3200" dirty="0"/>
              <a:t> to the </a:t>
            </a:r>
            <a:r>
              <a:rPr lang="en-US" sz="3200" dirty="0">
                <a:solidFill>
                  <a:srgbClr val="0070C0"/>
                </a:solidFill>
              </a:rPr>
              <a:t>app.get() route</a:t>
            </a:r>
            <a:r>
              <a:rPr lang="en-US" sz="3200" dirty="0"/>
              <a:t> handler using route parameters or query parameters</a:t>
            </a:r>
            <a:endParaRPr lang="en-US" sz="3200" dirty="0">
              <a:solidFill>
                <a:schemeClr val="tx1"/>
              </a:solidFill>
            </a:endParaRPr>
          </a:p>
        </p:txBody>
      </p:sp>
      <p:pic>
        <p:nvPicPr>
          <p:cNvPr id="3" name="Picture 2"/>
          <p:cNvPicPr>
            <a:picLocks noChangeAspect="1"/>
          </p:cNvPicPr>
          <p:nvPr/>
        </p:nvPicPr>
        <p:blipFill>
          <a:blip r:embed="rId1"/>
          <a:stretch>
            <a:fillRect/>
          </a:stretch>
        </p:blipFill>
        <p:spPr>
          <a:xfrm>
            <a:off x="1905000" y="2386330"/>
            <a:ext cx="8946515" cy="1653540"/>
          </a:xfrm>
          <a:prstGeom prst="rect">
            <a:avLst/>
          </a:prstGeom>
        </p:spPr>
      </p:pic>
      <p:sp>
        <p:nvSpPr>
          <p:cNvPr id="6" name="Rounded Rectangle 5"/>
          <p:cNvSpPr/>
          <p:nvPr/>
        </p:nvSpPr>
        <p:spPr>
          <a:xfrm>
            <a:off x="3536315" y="2386330"/>
            <a:ext cx="4751070" cy="384810"/>
          </a:xfrm>
          <a:prstGeom prst="roundRect">
            <a:avLst/>
          </a:prstGeom>
          <a:noFill/>
          <a:ln w="2222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3638550" y="4842510"/>
            <a:ext cx="4232275" cy="732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edg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rgbClr val="C00000"/>
                </a:solidFill>
                <a:effectLst/>
                <a:latin typeface="Segoe UI" panose="020B0502040204020203" pitchFamily="34" charset="0"/>
              </a:rPr>
              <a:t>Router </a:t>
            </a:r>
            <a:r>
              <a:rPr lang="en-US" b="0" i="0" dirty="0">
                <a:solidFill>
                  <a:schemeClr val="tx1"/>
                </a:solidFill>
                <a:effectLst/>
                <a:latin typeface="Segoe UI" panose="020B0502040204020203" pitchFamily="34" charset="0"/>
              </a:rPr>
              <a:t>Parameters</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nvSpPr>
        <p:spPr>
          <a:xfrm>
            <a:off x="636905" y="996950"/>
            <a:ext cx="11020425" cy="471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We can </a:t>
            </a:r>
            <a:r>
              <a:rPr lang="en-US" sz="3200" dirty="0">
                <a:solidFill>
                  <a:srgbClr val="C00000"/>
                </a:solidFill>
              </a:rPr>
              <a:t>pass query string as parameters</a:t>
            </a:r>
            <a:r>
              <a:rPr lang="en-US" sz="3200" dirty="0"/>
              <a:t> to the </a:t>
            </a:r>
            <a:r>
              <a:rPr lang="en-US" sz="3200" dirty="0">
                <a:solidFill>
                  <a:srgbClr val="0070C0"/>
                </a:solidFill>
              </a:rPr>
              <a:t>app.get().</a:t>
            </a:r>
            <a:endParaRPr lang="en-US" sz="3200" dirty="0">
              <a:solidFill>
                <a:srgbClr val="0070C0"/>
              </a:solidFill>
            </a:endParaRPr>
          </a:p>
          <a:p>
            <a:pPr algn="just">
              <a:lnSpc>
                <a:spcPct val="100000"/>
              </a:lnSpc>
              <a:buFont typeface="Wingdings" panose="05000000000000000000" charset="0"/>
              <a:buChar char="Ø"/>
            </a:pPr>
            <a:r>
              <a:rPr lang="en-US" sz="3200" dirty="0">
                <a:solidFill>
                  <a:schemeClr val="tx1"/>
                </a:solidFill>
              </a:rPr>
              <a:t> Parameters that are added after</a:t>
            </a:r>
            <a:r>
              <a:rPr lang="en-US" sz="3200" dirty="0">
                <a:solidFill>
                  <a:srgbClr val="FF0000"/>
                </a:solidFill>
              </a:rPr>
              <a:t> question mark (?).</a:t>
            </a:r>
            <a:endParaRPr lang="en-US" sz="3200" dirty="0">
              <a:solidFill>
                <a:srgbClr val="FF0000"/>
              </a:solidFill>
            </a:endParaRPr>
          </a:p>
        </p:txBody>
      </p:sp>
      <p:pic>
        <p:nvPicPr>
          <p:cNvPr id="4" name="Picture 3"/>
          <p:cNvPicPr>
            <a:picLocks noChangeAspect="1"/>
          </p:cNvPicPr>
          <p:nvPr/>
        </p:nvPicPr>
        <p:blipFill>
          <a:blip r:embed="rId1"/>
          <a:stretch>
            <a:fillRect/>
          </a:stretch>
        </p:blipFill>
        <p:spPr>
          <a:xfrm>
            <a:off x="2534285" y="2510790"/>
            <a:ext cx="6465570" cy="779145"/>
          </a:xfrm>
          <a:prstGeom prst="rect">
            <a:avLst/>
          </a:prstGeom>
        </p:spPr>
      </p:pic>
      <p:pic>
        <p:nvPicPr>
          <p:cNvPr id="7" name="Picture 6"/>
          <p:cNvPicPr>
            <a:picLocks noChangeAspect="1"/>
          </p:cNvPicPr>
          <p:nvPr/>
        </p:nvPicPr>
        <p:blipFill>
          <a:blip r:embed="rId2"/>
          <a:stretch>
            <a:fillRect/>
          </a:stretch>
        </p:blipFill>
        <p:spPr>
          <a:xfrm>
            <a:off x="2840355" y="4065905"/>
            <a:ext cx="6430645" cy="1200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rgbClr val="C00000"/>
                </a:solidFill>
                <a:effectLst/>
                <a:latin typeface="Segoe UI" panose="020B0502040204020203" pitchFamily="34" charset="0"/>
              </a:rPr>
              <a:t>Pattern Matched</a:t>
            </a:r>
            <a:r>
              <a:rPr lang="en-US" b="0" i="0" dirty="0">
                <a:solidFill>
                  <a:schemeClr val="tx1"/>
                </a:solidFill>
                <a:effectLst/>
                <a:latin typeface="Segoe UI" panose="020B0502040204020203" pitchFamily="34" charset="0"/>
              </a:rPr>
              <a:t> Routes</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nvSpPr>
        <p:spPr>
          <a:xfrm>
            <a:off x="636905" y="996950"/>
            <a:ext cx="11020425" cy="471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We can also use </a:t>
            </a:r>
            <a:r>
              <a:rPr lang="en-US" sz="3200" b="1" dirty="0">
                <a:solidFill>
                  <a:srgbClr val="C00000"/>
                </a:solidFill>
              </a:rPr>
              <a:t>regex </a:t>
            </a:r>
            <a:r>
              <a:rPr lang="en-US" sz="3200" dirty="0"/>
              <a:t>to restrict URL parameter matching.</a:t>
            </a:r>
            <a:endParaRPr lang="en-US" sz="3200" dirty="0"/>
          </a:p>
          <a:p>
            <a:pPr algn="just">
              <a:lnSpc>
                <a:spcPct val="100000"/>
              </a:lnSpc>
              <a:buFont typeface="Wingdings" panose="05000000000000000000" charset="0"/>
              <a:buChar char="Ø"/>
            </a:pPr>
            <a:r>
              <a:rPr lang="en-US" sz="3200" dirty="0"/>
              <a:t> Let us assume we need the id to be a</a:t>
            </a:r>
            <a:r>
              <a:rPr lang="en-US" sz="3200" dirty="0">
                <a:solidFill>
                  <a:srgbClr val="C00000"/>
                </a:solidFill>
              </a:rPr>
              <a:t> 5-digit l</a:t>
            </a:r>
            <a:r>
              <a:rPr lang="en-US" sz="3200" dirty="0"/>
              <a:t>ong number.</a:t>
            </a:r>
            <a:r>
              <a:rPr lang="en-US" sz="3200" dirty="0">
                <a:solidFill>
                  <a:schemeClr val="tx1"/>
                </a:solidFill>
              </a:rPr>
              <a:t> </a:t>
            </a:r>
            <a:endParaRPr lang="en-US" sz="3200" dirty="0">
              <a:solidFill>
                <a:srgbClr val="FF0000"/>
              </a:solidFill>
            </a:endParaRPr>
          </a:p>
        </p:txBody>
      </p:sp>
      <p:pic>
        <p:nvPicPr>
          <p:cNvPr id="3" name="Picture 2"/>
          <p:cNvPicPr>
            <a:picLocks noChangeAspect="1"/>
          </p:cNvPicPr>
          <p:nvPr/>
        </p:nvPicPr>
        <p:blipFill>
          <a:blip r:embed="rId1"/>
          <a:stretch>
            <a:fillRect/>
          </a:stretch>
        </p:blipFill>
        <p:spPr>
          <a:xfrm>
            <a:off x="1177290" y="2584450"/>
            <a:ext cx="9090660" cy="169100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rgbClr val="C00000"/>
                </a:solidFill>
                <a:effectLst/>
                <a:latin typeface="Segoe UI" panose="020B0502040204020203" pitchFamily="34" charset="0"/>
              </a:rPr>
              <a:t>Pattern Matched</a:t>
            </a:r>
            <a:r>
              <a:rPr lang="en-US" b="0" i="0" dirty="0">
                <a:solidFill>
                  <a:schemeClr val="tx1"/>
                </a:solidFill>
                <a:effectLst/>
                <a:latin typeface="Segoe UI" panose="020B0502040204020203" pitchFamily="34" charset="0"/>
              </a:rPr>
              <a:t> Routes</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nvSpPr>
        <p:spPr>
          <a:xfrm>
            <a:off x="636905" y="996950"/>
            <a:ext cx="11020425" cy="471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To display a user defined message, when the Regular Expression does not match or URL route is defined.</a:t>
            </a:r>
            <a:endParaRPr lang="en-US" sz="3200" dirty="0"/>
          </a:p>
          <a:p>
            <a:pPr algn="just">
              <a:lnSpc>
                <a:spcPct val="100000"/>
              </a:lnSpc>
              <a:buFont typeface="Wingdings" panose="05000000000000000000" charset="0"/>
              <a:buChar char="Ø"/>
            </a:pPr>
            <a:r>
              <a:rPr lang="en-US" sz="3200" dirty="0"/>
              <a:t> Use </a:t>
            </a:r>
            <a:r>
              <a:rPr lang="en-US" sz="3200" b="1" dirty="0">
                <a:solidFill>
                  <a:srgbClr val="C00000"/>
                </a:solidFill>
              </a:rPr>
              <a:t>*</a:t>
            </a:r>
            <a:r>
              <a:rPr lang="en-US" sz="3200" dirty="0"/>
              <a:t> in the route.</a:t>
            </a:r>
            <a:endParaRPr lang="en-US" sz="3200" dirty="0"/>
          </a:p>
          <a:p>
            <a:pPr algn="just">
              <a:lnSpc>
                <a:spcPct val="100000"/>
              </a:lnSpc>
              <a:buFont typeface="Wingdings" panose="05000000000000000000" charset="0"/>
              <a:buChar char="Ø"/>
            </a:pPr>
            <a:r>
              <a:rPr lang="en-US" sz="3200" dirty="0">
                <a:solidFill>
                  <a:srgbClr val="FF0000"/>
                </a:solidFill>
              </a:rPr>
              <a:t> Important − </a:t>
            </a:r>
            <a:r>
              <a:rPr lang="en-US" sz="3200" dirty="0">
                <a:solidFill>
                  <a:schemeClr val="tx1"/>
                </a:solidFill>
              </a:rPr>
              <a:t>This should be placed after all your routes, as Express matches routes from start to end of the index.js file.</a:t>
            </a:r>
            <a:endParaRPr lang="en-US" sz="3200" dirty="0">
              <a:solidFill>
                <a:schemeClr val="tx1"/>
              </a:solidFill>
            </a:endParaRPr>
          </a:p>
        </p:txBody>
      </p:sp>
      <p:pic>
        <p:nvPicPr>
          <p:cNvPr id="4" name="Picture 3"/>
          <p:cNvPicPr>
            <a:picLocks noChangeAspect="1"/>
          </p:cNvPicPr>
          <p:nvPr/>
        </p:nvPicPr>
        <p:blipFill>
          <a:blip r:embed="rId1"/>
          <a:stretch>
            <a:fillRect/>
          </a:stretch>
        </p:blipFill>
        <p:spPr>
          <a:xfrm>
            <a:off x="2645410" y="4066540"/>
            <a:ext cx="7376795" cy="241554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Handling</a:t>
            </a:r>
            <a:r>
              <a:rPr lang="en-US" b="0" i="0" dirty="0">
                <a:solidFill>
                  <a:srgbClr val="C00000"/>
                </a:solidFill>
                <a:effectLst/>
                <a:latin typeface="Segoe UI" panose="020B0502040204020203" pitchFamily="34" charset="0"/>
              </a:rPr>
              <a:t> GET </a:t>
            </a:r>
            <a:r>
              <a:rPr lang="en-US" b="0" i="0" dirty="0">
                <a:solidFill>
                  <a:schemeClr val="tx1"/>
                </a:solidFill>
                <a:effectLst/>
                <a:latin typeface="Segoe UI" panose="020B0502040204020203" pitchFamily="34" charset="0"/>
              </a:rPr>
              <a:t>Request</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nvSpPr>
        <p:spPr>
          <a:xfrm>
            <a:off x="636905" y="996950"/>
            <a:ext cx="11020425" cy="1239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Retrieve specific data using </a:t>
            </a:r>
            <a:r>
              <a:rPr lang="en-US" sz="3200" dirty="0">
                <a:solidFill>
                  <a:srgbClr val="0070C0"/>
                </a:solidFill>
              </a:rPr>
              <a:t>app.get().</a:t>
            </a:r>
            <a:endParaRPr lang="en-US" sz="3200" dirty="0">
              <a:solidFill>
                <a:srgbClr val="0070C0"/>
              </a:solidFill>
            </a:endParaRPr>
          </a:p>
          <a:p>
            <a:pPr algn="just">
              <a:lnSpc>
                <a:spcPct val="100000"/>
              </a:lnSpc>
              <a:buFont typeface="Wingdings" panose="05000000000000000000" charset="0"/>
              <a:buChar char="Ø"/>
            </a:pPr>
            <a:endParaRPr lang="en-US" sz="3200" dirty="0">
              <a:solidFill>
                <a:srgbClr val="FF0000"/>
              </a:solidFill>
            </a:endParaRPr>
          </a:p>
        </p:txBody>
      </p:sp>
      <p:pic>
        <p:nvPicPr>
          <p:cNvPr id="3" name="Picture 2"/>
          <p:cNvPicPr>
            <a:picLocks noChangeAspect="1"/>
          </p:cNvPicPr>
          <p:nvPr/>
        </p:nvPicPr>
        <p:blipFill>
          <a:blip r:embed="rId1"/>
          <a:stretch>
            <a:fillRect/>
          </a:stretch>
        </p:blipFill>
        <p:spPr>
          <a:xfrm>
            <a:off x="3100705" y="2197100"/>
            <a:ext cx="5606415" cy="1906270"/>
          </a:xfrm>
          <a:prstGeom prst="rect">
            <a:avLst/>
          </a:prstGeom>
        </p:spPr>
      </p:pic>
      <p:pic>
        <p:nvPicPr>
          <p:cNvPr id="6" name="Picture 5"/>
          <p:cNvPicPr>
            <a:picLocks noChangeAspect="1"/>
          </p:cNvPicPr>
          <p:nvPr/>
        </p:nvPicPr>
        <p:blipFill>
          <a:blip r:embed="rId2"/>
          <a:stretch>
            <a:fillRect/>
          </a:stretch>
        </p:blipFill>
        <p:spPr>
          <a:xfrm>
            <a:off x="1300480" y="4621530"/>
            <a:ext cx="9455150" cy="98425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Handling</a:t>
            </a:r>
            <a:r>
              <a:rPr lang="en-US" b="0" i="0" dirty="0">
                <a:solidFill>
                  <a:srgbClr val="C00000"/>
                </a:solidFill>
                <a:effectLst/>
                <a:latin typeface="Segoe UI" panose="020B0502040204020203" pitchFamily="34" charset="0"/>
              </a:rPr>
              <a:t> POST </a:t>
            </a:r>
            <a:r>
              <a:rPr lang="en-US" b="0" i="0" dirty="0">
                <a:solidFill>
                  <a:schemeClr val="tx1"/>
                </a:solidFill>
                <a:effectLst/>
                <a:latin typeface="Segoe UI" panose="020B0502040204020203" pitchFamily="34" charset="0"/>
              </a:rPr>
              <a:t>Request</a:t>
            </a:r>
            <a:endParaRPr lang="en-US" b="0" i="0" dirty="0">
              <a:solidFill>
                <a:schemeClr val="tx1"/>
              </a:solidFill>
              <a:effectLst/>
              <a:latin typeface="Segoe UI" panose="020B0502040204020203" pitchFamily="34" charset="0"/>
            </a:endParaRPr>
          </a:p>
        </p:txBody>
      </p:sp>
      <p:pic>
        <p:nvPicPr>
          <p:cNvPr id="4" name="Picture 3"/>
          <p:cNvPicPr>
            <a:picLocks noChangeAspect="1"/>
          </p:cNvPicPr>
          <p:nvPr/>
        </p:nvPicPr>
        <p:blipFill>
          <a:blip r:embed="rId1"/>
          <a:stretch>
            <a:fillRect/>
          </a:stretch>
        </p:blipFill>
        <p:spPr>
          <a:xfrm>
            <a:off x="798195" y="1212215"/>
            <a:ext cx="5600700" cy="2203450"/>
          </a:xfrm>
          <a:prstGeom prst="rect">
            <a:avLst/>
          </a:prstGeom>
        </p:spPr>
      </p:pic>
      <p:sp>
        <p:nvSpPr>
          <p:cNvPr id="7" name="Rounded Rectangle 6"/>
          <p:cNvSpPr/>
          <p:nvPr/>
        </p:nvSpPr>
        <p:spPr>
          <a:xfrm>
            <a:off x="798830" y="1563370"/>
            <a:ext cx="3082290" cy="316865"/>
          </a:xfrm>
          <a:prstGeom prst="roundRect">
            <a:avLst/>
          </a:prstGeom>
          <a:noFill/>
          <a:ln w="2222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982980" y="3962400"/>
            <a:ext cx="4686300" cy="2406650"/>
          </a:xfrm>
          <a:prstGeom prst="rect">
            <a:avLst/>
          </a:prstGeom>
        </p:spPr>
      </p:pic>
      <p:pic>
        <p:nvPicPr>
          <p:cNvPr id="9" name="Picture 8"/>
          <p:cNvPicPr>
            <a:picLocks noChangeAspect="1"/>
          </p:cNvPicPr>
          <p:nvPr/>
        </p:nvPicPr>
        <p:blipFill>
          <a:blip r:embed="rId3"/>
          <a:stretch>
            <a:fillRect/>
          </a:stretch>
        </p:blipFill>
        <p:spPr>
          <a:xfrm>
            <a:off x="7533640" y="1485900"/>
            <a:ext cx="4133215" cy="1475105"/>
          </a:xfrm>
          <a:prstGeom prst="rect">
            <a:avLst/>
          </a:prstGeom>
        </p:spPr>
      </p:pic>
      <p:sp>
        <p:nvSpPr>
          <p:cNvPr id="3" name="Text Box 2"/>
          <p:cNvSpPr txBox="1"/>
          <p:nvPr/>
        </p:nvSpPr>
        <p:spPr>
          <a:xfrm>
            <a:off x="5789295" y="3714115"/>
            <a:ext cx="6402705" cy="1938020"/>
          </a:xfrm>
          <a:prstGeom prst="rect">
            <a:avLst/>
          </a:prstGeom>
          <a:noFill/>
        </p:spPr>
        <p:txBody>
          <a:bodyPr wrap="square" rtlCol="0">
            <a:spAutoFit/>
          </a:bodyPr>
          <a:p>
            <a:pPr marL="285750" indent="-285750" algn="just">
              <a:buFont typeface="Wingdings" panose="05000000000000000000" charset="0"/>
              <a:buChar char="Ø"/>
            </a:pPr>
            <a:r>
              <a:rPr lang="en-US" sz="2400" b="1">
                <a:solidFill>
                  <a:srgbClr val="C00000"/>
                </a:solidFill>
              </a:rPr>
              <a:t>Json()</a:t>
            </a:r>
            <a:r>
              <a:rPr lang="en-US" sz="2400"/>
              <a:t> is a middleware function designed to handle the data inside the body of a POST request.</a:t>
            </a:r>
            <a:endParaRPr lang="en-US" sz="2400"/>
          </a:p>
          <a:p>
            <a:pPr marL="285750" indent="-285750" algn="just">
              <a:buFont typeface="Wingdings" panose="05000000000000000000" charset="0"/>
              <a:buChar char="Ø"/>
            </a:pPr>
            <a:r>
              <a:rPr lang="en-US" sz="2400"/>
              <a:t>Middleware functions have access to the </a:t>
            </a:r>
            <a:r>
              <a:rPr lang="en-US" sz="2400" b="1"/>
              <a:t>request object </a:t>
            </a:r>
            <a:r>
              <a:rPr lang="en-US" sz="2400"/>
              <a:t>(</a:t>
            </a:r>
            <a:r>
              <a:rPr lang="en-US" sz="2400" b="1"/>
              <a:t>req</a:t>
            </a:r>
            <a:r>
              <a:rPr lang="en-US" sz="2400"/>
              <a:t>), the </a:t>
            </a:r>
            <a:r>
              <a:rPr lang="en-US" sz="2400" b="1"/>
              <a:t>response object </a:t>
            </a:r>
            <a:r>
              <a:rPr lang="en-US" sz="2400"/>
              <a:t>(res)</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3" grpId="0"/>
      <p:bldP spid="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Input Validation</a:t>
            </a:r>
            <a:endParaRPr lang="en-US" b="0" i="0" dirty="0">
              <a:solidFill>
                <a:schemeClr val="tx1"/>
              </a:solidFill>
              <a:effectLst/>
              <a:latin typeface="Segoe UI" panose="020B0502040204020203" pitchFamily="34" charset="0"/>
            </a:endParaRPr>
          </a:p>
        </p:txBody>
      </p:sp>
      <p:pic>
        <p:nvPicPr>
          <p:cNvPr id="3" name="Picture 2"/>
          <p:cNvPicPr>
            <a:picLocks noChangeAspect="1"/>
          </p:cNvPicPr>
          <p:nvPr/>
        </p:nvPicPr>
        <p:blipFill>
          <a:blip r:embed="rId1"/>
          <a:stretch>
            <a:fillRect/>
          </a:stretch>
        </p:blipFill>
        <p:spPr>
          <a:xfrm>
            <a:off x="267335" y="1408430"/>
            <a:ext cx="5473700" cy="1524000"/>
          </a:xfrm>
          <a:prstGeom prst="rect">
            <a:avLst/>
          </a:prstGeom>
        </p:spPr>
      </p:pic>
      <p:pic>
        <p:nvPicPr>
          <p:cNvPr id="6" name="Picture 5"/>
          <p:cNvPicPr>
            <a:picLocks noChangeAspect="1"/>
          </p:cNvPicPr>
          <p:nvPr/>
        </p:nvPicPr>
        <p:blipFill>
          <a:blip r:embed="rId2"/>
          <a:stretch>
            <a:fillRect/>
          </a:stretch>
        </p:blipFill>
        <p:spPr>
          <a:xfrm>
            <a:off x="267335" y="3196590"/>
            <a:ext cx="6648450" cy="292100"/>
          </a:xfrm>
          <a:prstGeom prst="rect">
            <a:avLst/>
          </a:prstGeom>
        </p:spPr>
      </p:pic>
      <p:pic>
        <p:nvPicPr>
          <p:cNvPr id="10" name="Picture 9"/>
          <p:cNvPicPr>
            <a:picLocks noChangeAspect="1"/>
          </p:cNvPicPr>
          <p:nvPr/>
        </p:nvPicPr>
        <p:blipFill>
          <a:blip r:embed="rId3"/>
          <a:stretch>
            <a:fillRect/>
          </a:stretch>
        </p:blipFill>
        <p:spPr>
          <a:xfrm>
            <a:off x="488950" y="3835400"/>
            <a:ext cx="5340350" cy="1771650"/>
          </a:xfrm>
          <a:prstGeom prst="rect">
            <a:avLst/>
          </a:prstGeom>
        </p:spPr>
      </p:pic>
      <p:pic>
        <p:nvPicPr>
          <p:cNvPr id="11" name="Picture 10"/>
          <p:cNvPicPr>
            <a:picLocks noChangeAspect="1"/>
          </p:cNvPicPr>
          <p:nvPr/>
        </p:nvPicPr>
        <p:blipFill>
          <a:blip r:embed="rId4"/>
          <a:stretch>
            <a:fillRect/>
          </a:stretch>
        </p:blipFill>
        <p:spPr>
          <a:xfrm>
            <a:off x="5951220" y="5384165"/>
            <a:ext cx="5985510" cy="1179830"/>
          </a:xfrm>
          <a:prstGeom prst="rect">
            <a:avLst/>
          </a:prstGeom>
        </p:spPr>
      </p:pic>
      <p:pic>
        <p:nvPicPr>
          <p:cNvPr id="13" name="Picture 12"/>
          <p:cNvPicPr>
            <a:picLocks noChangeAspect="1"/>
          </p:cNvPicPr>
          <p:nvPr/>
        </p:nvPicPr>
        <p:blipFill>
          <a:blip r:embed="rId5"/>
          <a:stretch>
            <a:fillRect/>
          </a:stretch>
        </p:blipFill>
        <p:spPr>
          <a:xfrm>
            <a:off x="6646545" y="1250950"/>
            <a:ext cx="5529580" cy="13868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par>
                                <p:cTn id="8" presetID="2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edge">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edge">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edge">
                                      <p:cBhvr>
                                        <p:cTn id="2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Handling</a:t>
            </a:r>
            <a:r>
              <a:rPr lang="en-US" b="0" i="0" dirty="0">
                <a:solidFill>
                  <a:srgbClr val="C00000"/>
                </a:solidFill>
                <a:effectLst/>
                <a:latin typeface="Segoe UI" panose="020B0502040204020203" pitchFamily="34" charset="0"/>
              </a:rPr>
              <a:t> PUT </a:t>
            </a:r>
            <a:r>
              <a:rPr lang="en-US" b="0" i="0" dirty="0">
                <a:solidFill>
                  <a:schemeClr val="tx1"/>
                </a:solidFill>
                <a:effectLst/>
                <a:latin typeface="Segoe UI" panose="020B0502040204020203" pitchFamily="34" charset="0"/>
              </a:rPr>
              <a:t>Request</a:t>
            </a:r>
            <a:endParaRPr lang="en-US" b="0" i="0" dirty="0">
              <a:solidFill>
                <a:schemeClr val="tx1"/>
              </a:solidFill>
              <a:effectLst/>
              <a:latin typeface="Segoe UI" panose="020B0502040204020203" pitchFamily="34" charset="0"/>
            </a:endParaRPr>
          </a:p>
        </p:txBody>
      </p:sp>
      <p:pic>
        <p:nvPicPr>
          <p:cNvPr id="3" name="Picture 2"/>
          <p:cNvPicPr>
            <a:picLocks noChangeAspect="1"/>
          </p:cNvPicPr>
          <p:nvPr/>
        </p:nvPicPr>
        <p:blipFill>
          <a:blip r:embed="rId1"/>
          <a:stretch>
            <a:fillRect/>
          </a:stretch>
        </p:blipFill>
        <p:spPr>
          <a:xfrm>
            <a:off x="245110" y="1033145"/>
            <a:ext cx="5161915" cy="3862070"/>
          </a:xfrm>
          <a:prstGeom prst="rect">
            <a:avLst/>
          </a:prstGeom>
        </p:spPr>
      </p:pic>
      <p:pic>
        <p:nvPicPr>
          <p:cNvPr id="6" name="Picture 5"/>
          <p:cNvPicPr>
            <a:picLocks noChangeAspect="1"/>
          </p:cNvPicPr>
          <p:nvPr/>
        </p:nvPicPr>
        <p:blipFill>
          <a:blip r:embed="rId2"/>
          <a:stretch>
            <a:fillRect/>
          </a:stretch>
        </p:blipFill>
        <p:spPr>
          <a:xfrm>
            <a:off x="4090670" y="1790700"/>
            <a:ext cx="8027035" cy="657860"/>
          </a:xfrm>
          <a:prstGeom prst="rect">
            <a:avLst/>
          </a:prstGeom>
        </p:spPr>
      </p:pic>
      <p:pic>
        <p:nvPicPr>
          <p:cNvPr id="10" name="Picture 9"/>
          <p:cNvPicPr>
            <a:picLocks noChangeAspect="1"/>
          </p:cNvPicPr>
          <p:nvPr/>
        </p:nvPicPr>
        <p:blipFill>
          <a:blip r:embed="rId3"/>
          <a:stretch>
            <a:fillRect/>
          </a:stretch>
        </p:blipFill>
        <p:spPr>
          <a:xfrm>
            <a:off x="5144770" y="2524125"/>
            <a:ext cx="6798310" cy="2073275"/>
          </a:xfrm>
          <a:prstGeom prst="rect">
            <a:avLst/>
          </a:prstGeom>
        </p:spPr>
      </p:pic>
      <p:pic>
        <p:nvPicPr>
          <p:cNvPr id="11" name="Picture 10"/>
          <p:cNvPicPr>
            <a:picLocks noChangeAspect="1"/>
          </p:cNvPicPr>
          <p:nvPr/>
        </p:nvPicPr>
        <p:blipFill>
          <a:blip r:embed="rId4"/>
          <a:stretch>
            <a:fillRect/>
          </a:stretch>
        </p:blipFill>
        <p:spPr>
          <a:xfrm>
            <a:off x="5913755" y="5257165"/>
            <a:ext cx="4968875" cy="832485"/>
          </a:xfrm>
          <a:prstGeom prst="rect">
            <a:avLst/>
          </a:prstGeom>
        </p:spPr>
      </p:pic>
      <p:pic>
        <p:nvPicPr>
          <p:cNvPr id="12" name="Picture 11"/>
          <p:cNvPicPr>
            <a:picLocks noChangeAspect="1"/>
          </p:cNvPicPr>
          <p:nvPr/>
        </p:nvPicPr>
        <p:blipFill>
          <a:blip r:embed="rId5"/>
          <a:stretch>
            <a:fillRect/>
          </a:stretch>
        </p:blipFill>
        <p:spPr>
          <a:xfrm>
            <a:off x="327660" y="4836160"/>
            <a:ext cx="4356100" cy="627380"/>
          </a:xfrm>
          <a:prstGeom prst="rect">
            <a:avLst/>
          </a:prstGeom>
        </p:spPr>
      </p:pic>
      <p:pic>
        <p:nvPicPr>
          <p:cNvPr id="13" name="Picture 12"/>
          <p:cNvPicPr>
            <a:picLocks noChangeAspect="1"/>
          </p:cNvPicPr>
          <p:nvPr/>
        </p:nvPicPr>
        <p:blipFill>
          <a:blip r:embed="rId6"/>
          <a:stretch>
            <a:fillRect/>
          </a:stretch>
        </p:blipFill>
        <p:spPr>
          <a:xfrm>
            <a:off x="552450" y="5558155"/>
            <a:ext cx="1924050" cy="984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edg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edge">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edge">
                                      <p:cBhvr>
                                        <p:cTn id="22" dur="2000"/>
                                        <p:tgtEl>
                                          <p:spTgt spid="13"/>
                                        </p:tgtEl>
                                      </p:cBhvr>
                                    </p:animEffect>
                                  </p:childTnLst>
                                </p:cTn>
                              </p:par>
                              <p:par>
                                <p:cTn id="23" presetID="2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edge">
                                      <p:cBhvr>
                                        <p:cTn id="2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55270"/>
            <a:ext cx="10515600" cy="796925"/>
          </a:xfrm>
        </p:spPr>
        <p:txBody>
          <a:bodyPr>
            <a:normAutofit/>
          </a:bodyPr>
          <a:lstStyle/>
          <a:p>
            <a:pPr algn="ctr"/>
            <a:r>
              <a:rPr lang="en-US" b="0" i="0" dirty="0">
                <a:solidFill>
                  <a:schemeClr val="tx1"/>
                </a:solidFill>
                <a:effectLst/>
                <a:latin typeface="Segoe UI" panose="020B0502040204020203" pitchFamily="34" charset="0"/>
              </a:rPr>
              <a:t>Handling</a:t>
            </a:r>
            <a:r>
              <a:rPr lang="en-US" b="0" i="0" dirty="0">
                <a:solidFill>
                  <a:srgbClr val="C00000"/>
                </a:solidFill>
                <a:effectLst/>
                <a:latin typeface="Segoe UI" panose="020B0502040204020203" pitchFamily="34" charset="0"/>
              </a:rPr>
              <a:t> DELETE </a:t>
            </a:r>
            <a:r>
              <a:rPr lang="en-US" b="0" i="0" dirty="0">
                <a:solidFill>
                  <a:schemeClr val="tx1"/>
                </a:solidFill>
                <a:effectLst/>
                <a:latin typeface="Segoe UI" panose="020B0502040204020203" pitchFamily="34" charset="0"/>
              </a:rPr>
              <a:t>Request</a:t>
            </a:r>
            <a:endParaRPr lang="en-US" b="0" i="0" dirty="0">
              <a:solidFill>
                <a:schemeClr val="tx1"/>
              </a:solidFill>
              <a:effectLst/>
              <a:latin typeface="Segoe UI" panose="020B0502040204020203" pitchFamily="34" charset="0"/>
            </a:endParaRPr>
          </a:p>
        </p:txBody>
      </p:sp>
      <p:pic>
        <p:nvPicPr>
          <p:cNvPr id="4" name="Picture 3"/>
          <p:cNvPicPr>
            <a:picLocks noChangeAspect="1"/>
          </p:cNvPicPr>
          <p:nvPr/>
        </p:nvPicPr>
        <p:blipFill>
          <a:blip r:embed="rId1"/>
          <a:stretch>
            <a:fillRect/>
          </a:stretch>
        </p:blipFill>
        <p:spPr>
          <a:xfrm>
            <a:off x="292100" y="1488440"/>
            <a:ext cx="5415280" cy="2713990"/>
          </a:xfrm>
          <a:prstGeom prst="rect">
            <a:avLst/>
          </a:prstGeom>
        </p:spPr>
      </p:pic>
      <p:pic>
        <p:nvPicPr>
          <p:cNvPr id="5" name="Picture 4"/>
          <p:cNvPicPr>
            <a:picLocks noChangeAspect="1"/>
          </p:cNvPicPr>
          <p:nvPr/>
        </p:nvPicPr>
        <p:blipFill>
          <a:blip r:embed="rId2"/>
          <a:stretch>
            <a:fillRect/>
          </a:stretch>
        </p:blipFill>
        <p:spPr>
          <a:xfrm>
            <a:off x="4395470" y="1883410"/>
            <a:ext cx="7715885" cy="625475"/>
          </a:xfrm>
          <a:prstGeom prst="rect">
            <a:avLst/>
          </a:prstGeom>
        </p:spPr>
      </p:pic>
      <p:pic>
        <p:nvPicPr>
          <p:cNvPr id="7" name="Picture 6"/>
          <p:cNvPicPr>
            <a:picLocks noChangeAspect="1"/>
          </p:cNvPicPr>
          <p:nvPr/>
        </p:nvPicPr>
        <p:blipFill>
          <a:blip r:embed="rId3"/>
          <a:stretch>
            <a:fillRect/>
          </a:stretch>
        </p:blipFill>
        <p:spPr>
          <a:xfrm>
            <a:off x="4962525" y="2607310"/>
            <a:ext cx="4813300" cy="666750"/>
          </a:xfrm>
          <a:prstGeom prst="rect">
            <a:avLst/>
          </a:prstGeom>
        </p:spPr>
      </p:pic>
      <p:pic>
        <p:nvPicPr>
          <p:cNvPr id="8" name="Picture 7"/>
          <p:cNvPicPr>
            <a:picLocks noChangeAspect="1"/>
          </p:cNvPicPr>
          <p:nvPr/>
        </p:nvPicPr>
        <p:blipFill>
          <a:blip r:embed="rId4"/>
          <a:stretch>
            <a:fillRect/>
          </a:stretch>
        </p:blipFill>
        <p:spPr>
          <a:xfrm>
            <a:off x="5296535" y="3648075"/>
            <a:ext cx="2266950" cy="438150"/>
          </a:xfrm>
          <a:prstGeom prst="rect">
            <a:avLst/>
          </a:prstGeom>
        </p:spPr>
      </p:pic>
      <p:pic>
        <p:nvPicPr>
          <p:cNvPr id="9" name="Picture 8"/>
          <p:cNvPicPr>
            <a:picLocks noChangeAspect="1"/>
          </p:cNvPicPr>
          <p:nvPr/>
        </p:nvPicPr>
        <p:blipFill>
          <a:blip r:embed="rId5"/>
          <a:stretch>
            <a:fillRect/>
          </a:stretch>
        </p:blipFill>
        <p:spPr>
          <a:xfrm>
            <a:off x="394970" y="4638675"/>
            <a:ext cx="4249420" cy="627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edg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edg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edge">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12090"/>
            <a:ext cx="10515600" cy="796925"/>
          </a:xfrm>
        </p:spPr>
        <p:txBody>
          <a:bodyPr>
            <a:normAutofit/>
          </a:bodyPr>
          <a:lstStyle/>
          <a:p>
            <a:pPr algn="ctr"/>
            <a:r>
              <a:rPr lang="en-US" b="0" i="0" dirty="0">
                <a:solidFill>
                  <a:srgbClr val="C00000"/>
                </a:solidFill>
                <a:effectLst/>
                <a:latin typeface="Segoe UI" panose="020B0502040204020203" pitchFamily="34" charset="0"/>
              </a:rPr>
              <a:t>Routers</a:t>
            </a:r>
            <a:endParaRPr lang="en-US" b="0" i="0" dirty="0">
              <a:solidFill>
                <a:srgbClr val="C00000"/>
              </a:solidFill>
              <a:effectLst/>
              <a:latin typeface="Segoe UI" panose="020B0502040204020203" pitchFamily="34" charset="0"/>
            </a:endParaRPr>
          </a:p>
        </p:txBody>
      </p:sp>
      <p:sp>
        <p:nvSpPr>
          <p:cNvPr id="3" name="Content Placeholder 2"/>
          <p:cNvSpPr>
            <a:spLocks noGrp="1"/>
          </p:cNvSpPr>
          <p:nvPr/>
        </p:nvSpPr>
        <p:spPr>
          <a:xfrm>
            <a:off x="410210" y="912495"/>
            <a:ext cx="11020425" cy="471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charset="0"/>
              <a:buChar char="Ø"/>
            </a:pPr>
            <a:r>
              <a:rPr lang="en-US" sz="3200" dirty="0"/>
              <a:t> </a:t>
            </a:r>
            <a:r>
              <a:rPr lang="en-US" dirty="0"/>
              <a:t>Defining routes in single file is very tedious to maintain. </a:t>
            </a:r>
            <a:endParaRPr lang="en-US" dirty="0"/>
          </a:p>
          <a:p>
            <a:pPr algn="just">
              <a:lnSpc>
                <a:spcPct val="100000"/>
              </a:lnSpc>
              <a:buFont typeface="Wingdings" panose="05000000000000000000" charset="0"/>
              <a:buChar char="Ø"/>
            </a:pPr>
            <a:r>
              <a:rPr lang="en-US" dirty="0"/>
              <a:t> To separate the routes from our main</a:t>
            </a:r>
            <a:r>
              <a:rPr lang="en-US" dirty="0">
                <a:solidFill>
                  <a:srgbClr val="C00000"/>
                </a:solidFill>
              </a:rPr>
              <a:t> index.js file</a:t>
            </a:r>
            <a:r>
              <a:rPr lang="en-US" dirty="0"/>
              <a:t>, we use </a:t>
            </a:r>
            <a:r>
              <a:rPr lang="en-US" dirty="0">
                <a:solidFill>
                  <a:srgbClr val="C00000"/>
                </a:solidFill>
              </a:rPr>
              <a:t>Express.Router()</a:t>
            </a:r>
            <a:r>
              <a:rPr lang="en-US" dirty="0"/>
              <a:t>. </a:t>
            </a:r>
            <a:endParaRPr lang="en-US" dirty="0"/>
          </a:p>
          <a:p>
            <a:pPr algn="just">
              <a:lnSpc>
                <a:spcPct val="100000"/>
              </a:lnSpc>
              <a:buFont typeface="Wingdings" panose="05000000000000000000" charset="0"/>
              <a:buChar char="Ø"/>
            </a:pPr>
            <a:r>
              <a:rPr lang="en-US" dirty="0"/>
              <a:t>Create a new file called </a:t>
            </a:r>
            <a:r>
              <a:rPr lang="en-US" dirty="0">
                <a:solidFill>
                  <a:srgbClr val="C00000"/>
                </a:solidFill>
              </a:rPr>
              <a:t>things.js</a:t>
            </a:r>
            <a:r>
              <a:rPr lang="en-US" dirty="0"/>
              <a:t>.</a:t>
            </a:r>
            <a:endParaRPr lang="en-US" dirty="0"/>
          </a:p>
          <a:p>
            <a:pPr algn="just">
              <a:lnSpc>
                <a:spcPct val="100000"/>
              </a:lnSpc>
              <a:buFont typeface="Wingdings" panose="05000000000000000000" charset="0"/>
              <a:buChar char="Ø"/>
            </a:pPr>
            <a:r>
              <a:rPr lang="en-US" dirty="0">
                <a:solidFill>
                  <a:schemeClr val="tx1"/>
                </a:solidFill>
              </a:rPr>
              <a:t> Then use in </a:t>
            </a:r>
            <a:r>
              <a:rPr lang="en-US" b="1" dirty="0">
                <a:solidFill>
                  <a:srgbClr val="C00000"/>
                </a:solidFill>
              </a:rPr>
              <a:t>index.js</a:t>
            </a:r>
            <a:endParaRPr lang="en-US" b="1" dirty="0">
              <a:solidFill>
                <a:srgbClr val="C00000"/>
              </a:solidFill>
            </a:endParaRPr>
          </a:p>
        </p:txBody>
      </p:sp>
      <p:pic>
        <p:nvPicPr>
          <p:cNvPr id="6" name="Picture 5"/>
          <p:cNvPicPr>
            <a:picLocks noChangeAspect="1"/>
          </p:cNvPicPr>
          <p:nvPr/>
        </p:nvPicPr>
        <p:blipFill>
          <a:blip r:embed="rId1"/>
          <a:stretch>
            <a:fillRect/>
          </a:stretch>
        </p:blipFill>
        <p:spPr>
          <a:xfrm>
            <a:off x="6221095" y="2188845"/>
            <a:ext cx="5805805" cy="4258945"/>
          </a:xfrm>
          <a:prstGeom prst="rect">
            <a:avLst/>
          </a:prstGeom>
        </p:spPr>
      </p:pic>
      <p:pic>
        <p:nvPicPr>
          <p:cNvPr id="10" name="Picture 9"/>
          <p:cNvPicPr>
            <a:picLocks noChangeAspect="1"/>
          </p:cNvPicPr>
          <p:nvPr/>
        </p:nvPicPr>
        <p:blipFill>
          <a:blip r:embed="rId2"/>
          <a:stretch>
            <a:fillRect/>
          </a:stretch>
        </p:blipFill>
        <p:spPr>
          <a:xfrm>
            <a:off x="110490" y="3899535"/>
            <a:ext cx="5975985" cy="2548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up)">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92710"/>
            <a:ext cx="10515600" cy="1325563"/>
          </a:xfrm>
        </p:spPr>
        <p:txBody>
          <a:bodyPr>
            <a:normAutofit/>
          </a:bodyPr>
          <a:lstStyle/>
          <a:p>
            <a:pPr algn="ctr"/>
            <a:r>
              <a:rPr lang="en-US" b="0" i="0" dirty="0">
                <a:solidFill>
                  <a:srgbClr val="7030A0"/>
                </a:solidFill>
                <a:effectLst/>
                <a:latin typeface="Segoe UI" panose="020B0502040204020203" pitchFamily="34" charset="0"/>
              </a:rPr>
              <a:t>Blocking / Synchronous </a:t>
            </a:r>
            <a:r>
              <a:rPr lang="en-US" b="0" i="0" dirty="0">
                <a:solidFill>
                  <a:schemeClr val="tx1"/>
                </a:solidFill>
                <a:effectLst/>
                <a:latin typeface="Segoe UI" panose="020B0502040204020203" pitchFamily="34" charset="0"/>
              </a:rPr>
              <a:t>Architecture </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ph idx="1"/>
          </p:nvPr>
        </p:nvSpPr>
        <p:spPr>
          <a:xfrm>
            <a:off x="838200" y="1189990"/>
            <a:ext cx="10627360" cy="4891405"/>
          </a:xfrm>
        </p:spPr>
        <p:txBody>
          <a:bodyPr>
            <a:normAutofit/>
          </a:bodyPr>
          <a:p>
            <a:pPr algn="just"/>
            <a:r>
              <a:rPr lang="en-US" dirty="0"/>
              <a:t>A common task for a </a:t>
            </a:r>
            <a:r>
              <a:rPr lang="en-US" dirty="0">
                <a:solidFill>
                  <a:srgbClr val="C00000"/>
                </a:solidFill>
              </a:rPr>
              <a:t>web server</a:t>
            </a:r>
            <a:r>
              <a:rPr lang="en-US" dirty="0"/>
              <a:t> can be to open a </a:t>
            </a:r>
            <a:r>
              <a:rPr lang="en-US" dirty="0">
                <a:solidFill>
                  <a:srgbClr val="C00000"/>
                </a:solidFill>
              </a:rPr>
              <a:t>file on the server</a:t>
            </a:r>
            <a:r>
              <a:rPr lang="en-US" dirty="0"/>
              <a:t> and </a:t>
            </a:r>
            <a:r>
              <a:rPr lang="en-US" dirty="0">
                <a:solidFill>
                  <a:srgbClr val="7030A0"/>
                </a:solidFill>
              </a:rPr>
              <a:t>return the content to the client.</a:t>
            </a:r>
            <a:endParaRPr lang="en-US" dirty="0">
              <a:solidFill>
                <a:srgbClr val="7030A0"/>
              </a:solidFill>
            </a:endParaRPr>
          </a:p>
          <a:p>
            <a:pPr algn="just"/>
            <a:r>
              <a:rPr lang="en-US" dirty="0"/>
              <a:t>Here is how </a:t>
            </a:r>
            <a:r>
              <a:rPr lang="en-US" b="1" dirty="0">
                <a:solidFill>
                  <a:srgbClr val="C00000"/>
                </a:solidFill>
              </a:rPr>
              <a:t>PHP </a:t>
            </a:r>
            <a:r>
              <a:rPr lang="en-US" dirty="0"/>
              <a:t>or </a:t>
            </a:r>
            <a:r>
              <a:rPr lang="en-US" b="1" dirty="0">
                <a:solidFill>
                  <a:srgbClr val="C00000"/>
                </a:solidFill>
              </a:rPr>
              <a:t>ASP</a:t>
            </a:r>
            <a:r>
              <a:rPr lang="en-US" dirty="0"/>
              <a:t> handles a file request:</a:t>
            </a:r>
            <a:endParaRPr lang="en-US" dirty="0"/>
          </a:p>
          <a:p>
            <a:pPr marL="514350" indent="-514350" algn="just">
              <a:buFont typeface="+mj-lt"/>
              <a:buAutoNum type="arabicPeriod"/>
            </a:pPr>
            <a:r>
              <a:rPr lang="en-US" dirty="0">
                <a:solidFill>
                  <a:srgbClr val="C00000"/>
                </a:solidFill>
              </a:rPr>
              <a:t>Sends the task</a:t>
            </a:r>
            <a:r>
              <a:rPr lang="en-US" dirty="0"/>
              <a:t> to the computer's file system.</a:t>
            </a:r>
            <a:endParaRPr lang="en-US" dirty="0"/>
          </a:p>
          <a:p>
            <a:pPr marL="514350" indent="-514350" algn="just">
              <a:buFont typeface="+mj-lt"/>
              <a:buAutoNum type="arabicPeriod"/>
            </a:pPr>
            <a:r>
              <a:rPr lang="en-US" b="1" dirty="0">
                <a:solidFill>
                  <a:srgbClr val="C00000"/>
                </a:solidFill>
              </a:rPr>
              <a:t>Waits</a:t>
            </a:r>
            <a:r>
              <a:rPr lang="en-US" dirty="0"/>
              <a:t> while the </a:t>
            </a:r>
            <a:r>
              <a:rPr lang="en-US" dirty="0">
                <a:solidFill>
                  <a:srgbClr val="7030A0"/>
                </a:solidFill>
              </a:rPr>
              <a:t>file system opens and reads the file</a:t>
            </a:r>
            <a:r>
              <a:rPr lang="en-US" dirty="0"/>
              <a:t>.</a:t>
            </a:r>
            <a:endParaRPr lang="en-US" dirty="0"/>
          </a:p>
          <a:p>
            <a:pPr marL="514350" indent="-514350" algn="just">
              <a:buFont typeface="+mj-lt"/>
              <a:buAutoNum type="arabicPeriod"/>
            </a:pPr>
            <a:r>
              <a:rPr lang="en-US" dirty="0"/>
              <a:t>Returns the </a:t>
            </a:r>
            <a:r>
              <a:rPr lang="en-US" dirty="0">
                <a:solidFill>
                  <a:srgbClr val="7030A0"/>
                </a:solidFill>
              </a:rPr>
              <a:t>content to the client.</a:t>
            </a:r>
            <a:endParaRPr lang="en-US" dirty="0">
              <a:solidFill>
                <a:srgbClr val="7030A0"/>
              </a:solidFill>
            </a:endParaRPr>
          </a:p>
          <a:p>
            <a:pPr marL="514350" indent="-514350" algn="just">
              <a:buFont typeface="+mj-lt"/>
              <a:buAutoNum type="arabicPeriod"/>
            </a:pPr>
            <a:r>
              <a:rPr lang="en-US" dirty="0"/>
              <a:t>Ready to </a:t>
            </a:r>
            <a:r>
              <a:rPr lang="en-US" dirty="0">
                <a:solidFill>
                  <a:srgbClr val="00B050"/>
                </a:solidFill>
              </a:rPr>
              <a:t>handle the next request</a:t>
            </a:r>
            <a:r>
              <a:rPr lang="en-US" dirty="0"/>
              <a:t>.</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12090"/>
            <a:ext cx="10515600" cy="796925"/>
          </a:xfrm>
        </p:spPr>
        <p:txBody>
          <a:bodyPr>
            <a:normAutofit/>
          </a:bodyPr>
          <a:lstStyle/>
          <a:p>
            <a:pPr algn="ctr"/>
            <a:r>
              <a:rPr lang="en-US" b="0" i="0" dirty="0">
                <a:solidFill>
                  <a:srgbClr val="C00000"/>
                </a:solidFill>
                <a:effectLst/>
                <a:latin typeface="Segoe UI" panose="020B0502040204020203" pitchFamily="34" charset="0"/>
              </a:rPr>
              <a:t>Asynchronous </a:t>
            </a:r>
            <a:r>
              <a:rPr lang="en-US" b="0" i="0" dirty="0">
                <a:solidFill>
                  <a:schemeClr val="tx1"/>
                </a:solidFill>
                <a:effectLst/>
                <a:latin typeface="Segoe UI" panose="020B0502040204020203" pitchFamily="34" charset="0"/>
              </a:rPr>
              <a:t>JavaScript </a:t>
            </a:r>
            <a:r>
              <a:rPr lang="en-US" b="0" i="0" dirty="0">
                <a:solidFill>
                  <a:srgbClr val="7030A0"/>
                </a:solidFill>
                <a:effectLst/>
                <a:latin typeface="Segoe UI" panose="020B0502040204020203" pitchFamily="34" charset="0"/>
              </a:rPr>
              <a:t>Demo</a:t>
            </a:r>
            <a:endParaRPr lang="en-US" b="0" i="0" dirty="0">
              <a:solidFill>
                <a:srgbClr val="7030A0"/>
              </a:solidFill>
              <a:effectLst/>
              <a:latin typeface="Segoe UI" panose="020B0502040204020203" pitchFamily="34" charset="0"/>
            </a:endParaRPr>
          </a:p>
        </p:txBody>
      </p:sp>
      <p:sp>
        <p:nvSpPr>
          <p:cNvPr id="3" name="Content Placeholder 2"/>
          <p:cNvSpPr>
            <a:spLocks noGrp="1"/>
          </p:cNvSpPr>
          <p:nvPr/>
        </p:nvSpPr>
        <p:spPr>
          <a:xfrm>
            <a:off x="410210" y="912495"/>
            <a:ext cx="11020425" cy="471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Wingdings" panose="05000000000000000000" charset="0"/>
              <a:buNone/>
            </a:pPr>
            <a:endParaRPr lang="en-US" b="1" dirty="0">
              <a:solidFill>
                <a:srgbClr val="C00000"/>
              </a:solidFill>
            </a:endParaRPr>
          </a:p>
        </p:txBody>
      </p:sp>
      <p:pic>
        <p:nvPicPr>
          <p:cNvPr id="4" name="Picture 3"/>
          <p:cNvPicPr>
            <a:picLocks noChangeAspect="1"/>
          </p:cNvPicPr>
          <p:nvPr/>
        </p:nvPicPr>
        <p:blipFill>
          <a:blip r:embed="rId1"/>
          <a:stretch>
            <a:fillRect/>
          </a:stretch>
        </p:blipFill>
        <p:spPr>
          <a:xfrm>
            <a:off x="929005" y="1567815"/>
            <a:ext cx="6816725" cy="2312035"/>
          </a:xfrm>
          <a:prstGeom prst="rect">
            <a:avLst/>
          </a:prstGeom>
        </p:spPr>
      </p:pic>
      <p:pic>
        <p:nvPicPr>
          <p:cNvPr id="5" name="Picture 4"/>
          <p:cNvPicPr>
            <a:picLocks noChangeAspect="1"/>
          </p:cNvPicPr>
          <p:nvPr/>
        </p:nvPicPr>
        <p:blipFill>
          <a:blip r:embed="rId2"/>
          <a:stretch>
            <a:fillRect/>
          </a:stretch>
        </p:blipFill>
        <p:spPr>
          <a:xfrm>
            <a:off x="2723515" y="4034155"/>
            <a:ext cx="5309870" cy="1471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12090"/>
            <a:ext cx="10515600" cy="796925"/>
          </a:xfrm>
        </p:spPr>
        <p:txBody>
          <a:bodyPr>
            <a:normAutofit/>
          </a:bodyPr>
          <a:lstStyle/>
          <a:p>
            <a:pPr algn="ctr"/>
            <a:r>
              <a:rPr lang="en-US" b="0" i="0" dirty="0">
                <a:solidFill>
                  <a:srgbClr val="C00000"/>
                </a:solidFill>
                <a:effectLst/>
                <a:latin typeface="Segoe UI" panose="020B0502040204020203" pitchFamily="34" charset="0"/>
              </a:rPr>
              <a:t>Asynchronous </a:t>
            </a:r>
            <a:r>
              <a:rPr lang="en-US" b="0" i="0" dirty="0">
                <a:solidFill>
                  <a:schemeClr val="tx1"/>
                </a:solidFill>
                <a:effectLst/>
                <a:latin typeface="Segoe UI" panose="020B0502040204020203" pitchFamily="34" charset="0"/>
              </a:rPr>
              <a:t>JavaScript </a:t>
            </a:r>
            <a:r>
              <a:rPr lang="en-US" b="0" i="0" dirty="0">
                <a:solidFill>
                  <a:srgbClr val="7030A0"/>
                </a:solidFill>
                <a:effectLst/>
                <a:latin typeface="Segoe UI" panose="020B0502040204020203" pitchFamily="34" charset="0"/>
              </a:rPr>
              <a:t>Demo</a:t>
            </a:r>
            <a:endParaRPr lang="en-US" b="0" i="0" dirty="0">
              <a:solidFill>
                <a:srgbClr val="7030A0"/>
              </a:solidFill>
              <a:effectLst/>
              <a:latin typeface="Segoe UI" panose="020B0502040204020203" pitchFamily="34" charset="0"/>
            </a:endParaRPr>
          </a:p>
        </p:txBody>
      </p:sp>
      <p:sp>
        <p:nvSpPr>
          <p:cNvPr id="3" name="Content Placeholder 2"/>
          <p:cNvSpPr>
            <a:spLocks noGrp="1"/>
          </p:cNvSpPr>
          <p:nvPr/>
        </p:nvSpPr>
        <p:spPr>
          <a:xfrm>
            <a:off x="410210" y="912495"/>
            <a:ext cx="11020425" cy="471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Wingdings" panose="05000000000000000000" charset="0"/>
              <a:buNone/>
            </a:pPr>
            <a:endParaRPr lang="en-US" b="1" dirty="0">
              <a:solidFill>
                <a:srgbClr val="C00000"/>
              </a:solidFill>
            </a:endParaRPr>
          </a:p>
        </p:txBody>
      </p:sp>
      <p:pic>
        <p:nvPicPr>
          <p:cNvPr id="7" name="Picture 6"/>
          <p:cNvPicPr>
            <a:picLocks noChangeAspect="1"/>
          </p:cNvPicPr>
          <p:nvPr/>
        </p:nvPicPr>
        <p:blipFill>
          <a:blip r:embed="rId1"/>
          <a:stretch>
            <a:fillRect/>
          </a:stretch>
        </p:blipFill>
        <p:spPr>
          <a:xfrm>
            <a:off x="1073150" y="1380490"/>
            <a:ext cx="5648960" cy="3728720"/>
          </a:xfrm>
          <a:prstGeom prst="rect">
            <a:avLst/>
          </a:prstGeom>
        </p:spPr>
      </p:pic>
      <p:pic>
        <p:nvPicPr>
          <p:cNvPr id="6" name="Picture 5"/>
          <p:cNvPicPr>
            <a:picLocks noChangeAspect="1"/>
          </p:cNvPicPr>
          <p:nvPr/>
        </p:nvPicPr>
        <p:blipFill>
          <a:blip r:embed="rId2"/>
          <a:stretch>
            <a:fillRect/>
          </a:stretch>
        </p:blipFill>
        <p:spPr>
          <a:xfrm>
            <a:off x="6722110" y="4428490"/>
            <a:ext cx="4445635" cy="1835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212090"/>
            <a:ext cx="10515600" cy="796925"/>
          </a:xfrm>
        </p:spPr>
        <p:txBody>
          <a:bodyPr>
            <a:normAutofit/>
          </a:bodyPr>
          <a:lstStyle/>
          <a:p>
            <a:pPr algn="ctr"/>
            <a:r>
              <a:rPr lang="en-US" b="0" i="0" dirty="0">
                <a:solidFill>
                  <a:srgbClr val="C00000"/>
                </a:solidFill>
                <a:effectLst/>
                <a:latin typeface="Segoe UI" panose="020B0502040204020203" pitchFamily="34" charset="0"/>
              </a:rPr>
              <a:t>Asynchronous </a:t>
            </a:r>
            <a:r>
              <a:rPr lang="en-US" b="0" i="0" dirty="0">
                <a:solidFill>
                  <a:schemeClr val="tx1"/>
                </a:solidFill>
                <a:effectLst/>
                <a:latin typeface="Segoe UI" panose="020B0502040204020203" pitchFamily="34" charset="0"/>
              </a:rPr>
              <a:t>JavaScript </a:t>
            </a:r>
            <a:r>
              <a:rPr lang="en-US" b="0" i="0" dirty="0">
                <a:solidFill>
                  <a:srgbClr val="7030A0"/>
                </a:solidFill>
                <a:effectLst/>
                <a:latin typeface="Segoe UI" panose="020B0502040204020203" pitchFamily="34" charset="0"/>
              </a:rPr>
              <a:t>Demo</a:t>
            </a:r>
            <a:endParaRPr lang="en-US" b="0" i="0" dirty="0">
              <a:solidFill>
                <a:srgbClr val="7030A0"/>
              </a:solidFill>
              <a:effectLst/>
              <a:latin typeface="Segoe UI" panose="020B0502040204020203" pitchFamily="34" charset="0"/>
            </a:endParaRPr>
          </a:p>
        </p:txBody>
      </p:sp>
      <p:sp>
        <p:nvSpPr>
          <p:cNvPr id="3" name="Content Placeholder 2"/>
          <p:cNvSpPr>
            <a:spLocks noGrp="1"/>
          </p:cNvSpPr>
          <p:nvPr/>
        </p:nvSpPr>
        <p:spPr>
          <a:xfrm>
            <a:off x="410210" y="912495"/>
            <a:ext cx="11020425" cy="471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Wingdings" panose="05000000000000000000" charset="0"/>
              <a:buNone/>
            </a:pPr>
            <a:endParaRPr lang="en-US" b="1" dirty="0">
              <a:solidFill>
                <a:srgbClr val="C00000"/>
              </a:solidFill>
            </a:endParaRPr>
          </a:p>
        </p:txBody>
      </p:sp>
      <p:pic>
        <p:nvPicPr>
          <p:cNvPr id="5" name="Picture 4"/>
          <p:cNvPicPr>
            <a:picLocks noChangeAspect="1"/>
          </p:cNvPicPr>
          <p:nvPr/>
        </p:nvPicPr>
        <p:blipFill>
          <a:blip r:embed="rId1"/>
          <a:stretch>
            <a:fillRect/>
          </a:stretch>
        </p:blipFill>
        <p:spPr>
          <a:xfrm>
            <a:off x="591820" y="1303020"/>
            <a:ext cx="5403850" cy="3790950"/>
          </a:xfrm>
          <a:prstGeom prst="rect">
            <a:avLst/>
          </a:prstGeom>
        </p:spPr>
      </p:pic>
      <p:sp>
        <p:nvSpPr>
          <p:cNvPr id="9" name="Rounded Rectangle 8"/>
          <p:cNvSpPr/>
          <p:nvPr/>
        </p:nvSpPr>
        <p:spPr>
          <a:xfrm>
            <a:off x="591820" y="1617345"/>
            <a:ext cx="3983355" cy="876935"/>
          </a:xfrm>
          <a:prstGeom prst="roundRect">
            <a:avLst/>
          </a:prstGeom>
          <a:noFill/>
          <a:ln w="2222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ounded Rectangle 9"/>
          <p:cNvSpPr/>
          <p:nvPr/>
        </p:nvSpPr>
        <p:spPr>
          <a:xfrm>
            <a:off x="1147445" y="4019550"/>
            <a:ext cx="3675380" cy="371475"/>
          </a:xfrm>
          <a:prstGeom prst="roundRect">
            <a:avLst/>
          </a:prstGeom>
          <a:noFill/>
          <a:ln w="2222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edg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0" grpId="1" animBg="1"/>
      <p:bldP spid="9"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12672"/>
            <a:ext cx="10515600" cy="4351338"/>
          </a:xfrm>
        </p:spPr>
        <p:txBody>
          <a:bodyPr/>
          <a:lstStyle/>
          <a:p>
            <a:pPr algn="ctr"/>
            <a:endParaRPr lang="en-US" dirty="0"/>
          </a:p>
          <a:p>
            <a:pPr algn="ctr"/>
            <a:endParaRPr lang="en-US" dirty="0"/>
          </a:p>
          <a:p>
            <a:pPr algn="ctr"/>
            <a:endParaRPr lang="en-US" dirty="0"/>
          </a:p>
          <a:p>
            <a:pPr algn="ctr"/>
            <a:r>
              <a:rPr lang="en-US" sz="4000" dirty="0"/>
              <a:t>Any Question</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92710"/>
            <a:ext cx="10515600" cy="1325563"/>
          </a:xfrm>
        </p:spPr>
        <p:txBody>
          <a:bodyPr>
            <a:normAutofit fontScale="90000"/>
          </a:bodyPr>
          <a:lstStyle/>
          <a:p>
            <a:pPr algn="ctr"/>
            <a:r>
              <a:rPr lang="en-US" b="0" i="0" dirty="0">
                <a:solidFill>
                  <a:srgbClr val="7030A0"/>
                </a:solidFill>
                <a:effectLst/>
                <a:latin typeface="Segoe UI" panose="020B0502040204020203" pitchFamily="34" charset="0"/>
              </a:rPr>
              <a:t>Non-blocking / Asynchronous </a:t>
            </a:r>
            <a:r>
              <a:rPr lang="en-US" b="0" i="0" dirty="0">
                <a:solidFill>
                  <a:schemeClr val="tx1"/>
                </a:solidFill>
                <a:effectLst/>
                <a:latin typeface="Segoe UI" panose="020B0502040204020203" pitchFamily="34" charset="0"/>
              </a:rPr>
              <a:t>Architecture </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ph idx="1"/>
          </p:nvPr>
        </p:nvSpPr>
        <p:spPr>
          <a:xfrm>
            <a:off x="838200" y="1189990"/>
            <a:ext cx="10627360" cy="4829810"/>
          </a:xfrm>
        </p:spPr>
        <p:txBody>
          <a:bodyPr>
            <a:normAutofit/>
          </a:bodyPr>
          <a:p>
            <a:pPr algn="just"/>
            <a:r>
              <a:rPr lang="en-US" dirty="0"/>
              <a:t>Here is how </a:t>
            </a:r>
            <a:r>
              <a:rPr lang="en-US" b="1" dirty="0">
                <a:solidFill>
                  <a:srgbClr val="C00000"/>
                </a:solidFill>
              </a:rPr>
              <a:t>Node.js</a:t>
            </a:r>
            <a:r>
              <a:rPr lang="en-US" dirty="0"/>
              <a:t> handles a </a:t>
            </a:r>
            <a:r>
              <a:rPr lang="en-US" b="1" dirty="0">
                <a:solidFill>
                  <a:srgbClr val="C00000"/>
                </a:solidFill>
              </a:rPr>
              <a:t>file request</a:t>
            </a:r>
            <a:r>
              <a:rPr lang="en-US" dirty="0"/>
              <a:t>:</a:t>
            </a:r>
            <a:endParaRPr lang="en-US" dirty="0"/>
          </a:p>
          <a:p>
            <a:pPr marL="514350" indent="-514350" algn="just">
              <a:buFont typeface="+mj-lt"/>
              <a:buAutoNum type="arabicPeriod"/>
            </a:pPr>
            <a:r>
              <a:rPr lang="en-US" dirty="0">
                <a:solidFill>
                  <a:srgbClr val="C00000"/>
                </a:solidFill>
              </a:rPr>
              <a:t>Sends the task</a:t>
            </a:r>
            <a:r>
              <a:rPr lang="en-US" dirty="0"/>
              <a:t> to the computer's file system.</a:t>
            </a:r>
            <a:endParaRPr lang="en-US" dirty="0"/>
          </a:p>
          <a:p>
            <a:pPr marL="514350" indent="-514350" algn="just">
              <a:buFont typeface="+mj-lt"/>
              <a:buAutoNum type="arabicPeriod"/>
            </a:pPr>
            <a:r>
              <a:rPr lang="en-US" dirty="0"/>
              <a:t>Ready to handle the </a:t>
            </a:r>
            <a:r>
              <a:rPr lang="en-US" dirty="0">
                <a:solidFill>
                  <a:srgbClr val="C00000"/>
                </a:solidFill>
              </a:rPr>
              <a:t>next request</a:t>
            </a:r>
            <a:r>
              <a:rPr lang="en-US" dirty="0"/>
              <a:t>.</a:t>
            </a:r>
            <a:endParaRPr lang="en-US" dirty="0"/>
          </a:p>
          <a:p>
            <a:pPr marL="514350" indent="-514350" algn="just">
              <a:buFont typeface="+mj-lt"/>
              <a:buAutoNum type="arabicPeriod"/>
            </a:pPr>
            <a:r>
              <a:rPr lang="en-US" dirty="0"/>
              <a:t>When the </a:t>
            </a:r>
            <a:r>
              <a:rPr lang="en-US" dirty="0">
                <a:solidFill>
                  <a:srgbClr val="C00000"/>
                </a:solidFill>
              </a:rPr>
              <a:t>file system has opened</a:t>
            </a:r>
            <a:r>
              <a:rPr lang="en-US" dirty="0"/>
              <a:t> and read the file, the server returns the content to the client.</a:t>
            </a:r>
            <a:endParaRPr lang="en-US" dirty="0"/>
          </a:p>
          <a:p>
            <a:pPr algn="just">
              <a:buFont typeface="Wingdings" panose="05000000000000000000" charset="0"/>
              <a:buChar char="Ø"/>
            </a:pPr>
            <a:r>
              <a:rPr lang="en-US" dirty="0"/>
              <a:t> </a:t>
            </a:r>
            <a:r>
              <a:rPr lang="en-US" dirty="0">
                <a:solidFill>
                  <a:srgbClr val="C00000"/>
                </a:solidFill>
              </a:rPr>
              <a:t>Node.js</a:t>
            </a:r>
            <a:r>
              <a:rPr lang="en-US" dirty="0"/>
              <a:t> </a:t>
            </a:r>
            <a:r>
              <a:rPr lang="en-US" dirty="0">
                <a:solidFill>
                  <a:srgbClr val="C00000"/>
                </a:solidFill>
              </a:rPr>
              <a:t>eliminates </a:t>
            </a:r>
            <a:r>
              <a:rPr lang="en-US" dirty="0"/>
              <a:t>the </a:t>
            </a:r>
            <a:r>
              <a:rPr lang="en-US" dirty="0">
                <a:solidFill>
                  <a:srgbClr val="7030A0"/>
                </a:solidFill>
              </a:rPr>
              <a:t>waiting</a:t>
            </a:r>
            <a:r>
              <a:rPr lang="en-US" dirty="0"/>
              <a:t>, and simply continues with the next request.</a:t>
            </a:r>
            <a:endParaRPr lang="en-US" dirty="0"/>
          </a:p>
          <a:p>
            <a:pPr algn="just">
              <a:buClrTx/>
              <a:buSzTx/>
              <a:buFont typeface="Wingdings" panose="05000000000000000000" charset="0"/>
              <a:buChar char="Ø"/>
            </a:pPr>
            <a:r>
              <a:rPr lang="en-US" dirty="0">
                <a:solidFill>
                  <a:srgbClr val="C00000"/>
                </a:solidFill>
              </a:rPr>
              <a:t>Node.js</a:t>
            </a:r>
            <a:r>
              <a:rPr lang="en-US" dirty="0"/>
              <a:t> runs </a:t>
            </a:r>
            <a:r>
              <a:rPr lang="en-US" b="1" dirty="0">
                <a:solidFill>
                  <a:srgbClr val="C00000"/>
                </a:solidFill>
              </a:rPr>
              <a:t>single-threaded</a:t>
            </a:r>
            <a:r>
              <a:rPr lang="en-US" dirty="0"/>
              <a:t>, non-blocking, asynchronous programming, which is very memory efficient.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92710"/>
            <a:ext cx="10515600" cy="1325563"/>
          </a:xfrm>
        </p:spPr>
        <p:txBody>
          <a:bodyPr>
            <a:normAutofit/>
          </a:bodyPr>
          <a:lstStyle/>
          <a:p>
            <a:pPr algn="ctr"/>
            <a:r>
              <a:rPr lang="en-US" b="0" i="0" dirty="0">
                <a:solidFill>
                  <a:srgbClr val="7030A0"/>
                </a:solidFill>
                <a:effectLst/>
                <a:latin typeface="Segoe UI" panose="020B0502040204020203" pitchFamily="34" charset="0"/>
              </a:rPr>
              <a:t>Capabilities </a:t>
            </a:r>
            <a:r>
              <a:rPr lang="en-US" b="0" i="0" dirty="0">
                <a:solidFill>
                  <a:schemeClr val="tx1"/>
                </a:solidFill>
                <a:effectLst/>
                <a:latin typeface="Segoe UI" panose="020B0502040204020203" pitchFamily="34" charset="0"/>
              </a:rPr>
              <a:t>of Node.js </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ph idx="1"/>
          </p:nvPr>
        </p:nvSpPr>
        <p:spPr>
          <a:xfrm>
            <a:off x="838200" y="1304925"/>
            <a:ext cx="10627360" cy="4600575"/>
          </a:xfrm>
        </p:spPr>
        <p:txBody>
          <a:bodyPr>
            <a:normAutofit/>
          </a:bodyPr>
          <a:p>
            <a:pPr algn="just">
              <a:buFont typeface="Wingdings" panose="05000000000000000000" charset="0"/>
              <a:buChar char="Ø"/>
            </a:pPr>
            <a:r>
              <a:rPr lang="en-US" sz="3200" dirty="0"/>
              <a:t> Node.js can generate </a:t>
            </a:r>
            <a:r>
              <a:rPr lang="en-US" sz="3200" dirty="0">
                <a:solidFill>
                  <a:srgbClr val="C00000"/>
                </a:solidFill>
              </a:rPr>
              <a:t>dynamic page content.</a:t>
            </a:r>
            <a:endParaRPr lang="en-US" sz="3200" dirty="0">
              <a:solidFill>
                <a:srgbClr val="C00000"/>
              </a:solidFill>
            </a:endParaRPr>
          </a:p>
          <a:p>
            <a:pPr algn="just">
              <a:buFont typeface="Wingdings" panose="05000000000000000000" charset="0"/>
              <a:buChar char="Ø"/>
            </a:pPr>
            <a:endParaRPr lang="en-US" sz="3200" dirty="0"/>
          </a:p>
          <a:p>
            <a:pPr algn="just">
              <a:buFont typeface="Wingdings" panose="05000000000000000000" charset="0"/>
              <a:buChar char="Ø"/>
            </a:pPr>
            <a:r>
              <a:rPr lang="en-US" sz="3200" dirty="0"/>
              <a:t>Node.js can </a:t>
            </a:r>
            <a:r>
              <a:rPr lang="en-US" sz="3200" b="1" dirty="0">
                <a:solidFill>
                  <a:srgbClr val="00B050"/>
                </a:solidFill>
              </a:rPr>
              <a:t>create, open, read, write, delete, and close files</a:t>
            </a:r>
            <a:r>
              <a:rPr lang="en-US" sz="3200" dirty="0"/>
              <a:t> on the server.</a:t>
            </a:r>
            <a:endParaRPr lang="en-US" sz="3200" dirty="0"/>
          </a:p>
          <a:p>
            <a:pPr algn="just">
              <a:buFont typeface="Wingdings" panose="05000000000000000000" charset="0"/>
              <a:buChar char="Ø"/>
            </a:pPr>
            <a:endParaRPr lang="en-US" sz="3200" dirty="0"/>
          </a:p>
          <a:p>
            <a:pPr algn="just">
              <a:buFont typeface="Wingdings" panose="05000000000000000000" charset="0"/>
              <a:buChar char="Ø"/>
            </a:pPr>
            <a:r>
              <a:rPr lang="en-US" sz="3200" dirty="0"/>
              <a:t> Node.js can </a:t>
            </a:r>
            <a:r>
              <a:rPr lang="en-US" sz="3200" b="1" dirty="0">
                <a:solidFill>
                  <a:srgbClr val="00B050"/>
                </a:solidFill>
              </a:rPr>
              <a:t>collect form data.</a:t>
            </a:r>
            <a:endParaRPr lang="en-US" sz="3200" b="1" dirty="0">
              <a:solidFill>
                <a:srgbClr val="00B050"/>
              </a:solidFill>
            </a:endParaRPr>
          </a:p>
          <a:p>
            <a:pPr algn="just">
              <a:buFont typeface="Wingdings" panose="05000000000000000000" charset="0"/>
              <a:buChar char="Ø"/>
            </a:pPr>
            <a:endParaRPr lang="en-US" sz="3200" dirty="0"/>
          </a:p>
          <a:p>
            <a:pPr algn="just">
              <a:buFont typeface="Wingdings" panose="05000000000000000000" charset="0"/>
              <a:buChar char="Ø"/>
            </a:pPr>
            <a:r>
              <a:rPr lang="en-US" sz="3200" dirty="0"/>
              <a:t>Node.js can </a:t>
            </a:r>
            <a:r>
              <a:rPr lang="en-US" sz="3200" b="1" dirty="0">
                <a:solidFill>
                  <a:srgbClr val="7030A0"/>
                </a:solidFill>
              </a:rPr>
              <a:t>add, delete, modify data in your database.</a:t>
            </a:r>
            <a:endParaRPr lang="en-US" sz="3200" b="1" dirty="0">
              <a:solidFill>
                <a:srgbClr val="7030A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92710"/>
            <a:ext cx="10515600" cy="1325563"/>
          </a:xfrm>
        </p:spPr>
        <p:txBody>
          <a:bodyPr>
            <a:normAutofit/>
          </a:bodyPr>
          <a:lstStyle/>
          <a:p>
            <a:pPr algn="ctr"/>
            <a:r>
              <a:rPr lang="en-US" b="0" i="0" dirty="0">
                <a:solidFill>
                  <a:schemeClr val="tx1"/>
                </a:solidFill>
                <a:effectLst/>
                <a:latin typeface="Segoe UI" panose="020B0502040204020203" pitchFamily="34" charset="0"/>
              </a:rPr>
              <a:t>Working with Node.js </a:t>
            </a:r>
            <a:endParaRPr lang="en-US" b="0" i="0" dirty="0">
              <a:solidFill>
                <a:schemeClr val="tx1"/>
              </a:solidFill>
              <a:effectLst/>
              <a:latin typeface="Segoe UI" panose="020B0502040204020203" pitchFamily="34" charset="0"/>
            </a:endParaRPr>
          </a:p>
        </p:txBody>
      </p:sp>
      <p:sp>
        <p:nvSpPr>
          <p:cNvPr id="5" name="Content Placeholder 2"/>
          <p:cNvSpPr>
            <a:spLocks noGrp="1"/>
          </p:cNvSpPr>
          <p:nvPr>
            <p:ph idx="1"/>
          </p:nvPr>
        </p:nvSpPr>
        <p:spPr>
          <a:xfrm>
            <a:off x="838200" y="1304925"/>
            <a:ext cx="10627360" cy="1941195"/>
          </a:xfrm>
        </p:spPr>
        <p:txBody>
          <a:bodyPr>
            <a:normAutofit lnSpcReduction="20000"/>
          </a:bodyPr>
          <a:p>
            <a:pPr algn="just">
              <a:lnSpc>
                <a:spcPct val="100000"/>
              </a:lnSpc>
              <a:buFont typeface="Wingdings" panose="05000000000000000000" charset="0"/>
              <a:buChar char="Ø"/>
            </a:pPr>
            <a:r>
              <a:rPr lang="en-US" sz="3200" dirty="0"/>
              <a:t> Create a dirctory</a:t>
            </a:r>
            <a:r>
              <a:rPr lang="en-US" sz="3200" dirty="0">
                <a:solidFill>
                  <a:srgbClr val="C00000"/>
                </a:solidFill>
              </a:rPr>
              <a:t>.</a:t>
            </a:r>
            <a:endParaRPr lang="en-US" sz="3200" dirty="0">
              <a:solidFill>
                <a:srgbClr val="C00000"/>
              </a:solidFill>
            </a:endParaRPr>
          </a:p>
          <a:p>
            <a:pPr lvl="1" algn="just">
              <a:lnSpc>
                <a:spcPct val="100000"/>
              </a:lnSpc>
              <a:buFont typeface="Wingdings" panose="05000000000000000000" charset="0"/>
              <a:buChar char="Ø"/>
            </a:pPr>
            <a:r>
              <a:rPr lang="en-US" sz="2740" dirty="0">
                <a:solidFill>
                  <a:srgbClr val="C00000"/>
                </a:solidFill>
              </a:rPr>
              <a:t>mkdir NodeApp</a:t>
            </a:r>
            <a:endParaRPr lang="en-US" sz="2740" dirty="0">
              <a:solidFill>
                <a:srgbClr val="C00000"/>
              </a:solidFill>
            </a:endParaRPr>
          </a:p>
          <a:p>
            <a:pPr lvl="1" algn="just">
              <a:lnSpc>
                <a:spcPct val="100000"/>
              </a:lnSpc>
              <a:buFont typeface="Wingdings" panose="05000000000000000000" charset="0"/>
              <a:buChar char="Ø"/>
            </a:pPr>
            <a:r>
              <a:rPr lang="en-US" sz="2740" dirty="0">
                <a:solidFill>
                  <a:schemeClr val="tx1"/>
                </a:solidFill>
              </a:rPr>
              <a:t>create a file using an editor and save as</a:t>
            </a:r>
            <a:r>
              <a:rPr lang="en-US" sz="2740" b="1" dirty="0">
                <a:solidFill>
                  <a:srgbClr val="C00000"/>
                </a:solidFill>
              </a:rPr>
              <a:t> app.js</a:t>
            </a:r>
            <a:endParaRPr lang="en-US" sz="2740" b="1" dirty="0">
              <a:solidFill>
                <a:srgbClr val="C00000"/>
              </a:solidFill>
            </a:endParaRPr>
          </a:p>
          <a:p>
            <a:pPr lvl="1" algn="just">
              <a:lnSpc>
                <a:spcPct val="100000"/>
              </a:lnSpc>
              <a:buFont typeface="Wingdings" panose="05000000000000000000" charset="0"/>
              <a:buChar char="Ø"/>
            </a:pPr>
            <a:r>
              <a:rPr lang="en-US" sz="2740" dirty="0">
                <a:solidFill>
                  <a:schemeClr val="tx1"/>
                </a:solidFill>
              </a:rPr>
              <a:t>Write a function given below and run in cmd </a:t>
            </a:r>
            <a:r>
              <a:rPr lang="en-US" sz="2740" b="1" dirty="0">
                <a:solidFill>
                  <a:srgbClr val="C00000"/>
                </a:solidFill>
              </a:rPr>
              <a:t>node app.js</a:t>
            </a:r>
            <a:endParaRPr lang="en-US" sz="2740" b="1" dirty="0">
              <a:solidFill>
                <a:srgbClr val="C00000"/>
              </a:solidFill>
            </a:endParaRPr>
          </a:p>
          <a:p>
            <a:pPr algn="just">
              <a:buFont typeface="Wingdings" panose="05000000000000000000" charset="0"/>
              <a:buChar char="Ø"/>
            </a:pPr>
            <a:endParaRPr lang="en-US" sz="3200" dirty="0"/>
          </a:p>
          <a:p>
            <a:pPr algn="just">
              <a:buFont typeface="Wingdings" panose="05000000000000000000" charset="0"/>
              <a:buChar char="Ø"/>
            </a:pPr>
            <a:endParaRPr lang="en-US" sz="3200" b="1" dirty="0">
              <a:solidFill>
                <a:srgbClr val="7030A0"/>
              </a:solidFill>
            </a:endParaRPr>
          </a:p>
        </p:txBody>
      </p:sp>
      <p:pic>
        <p:nvPicPr>
          <p:cNvPr id="3" name="图片 2"/>
          <p:cNvPicPr>
            <a:picLocks noChangeAspect="1"/>
          </p:cNvPicPr>
          <p:nvPr/>
        </p:nvPicPr>
        <p:blipFill>
          <a:blip r:embed="rId1"/>
          <a:stretch>
            <a:fillRect/>
          </a:stretch>
        </p:blipFill>
        <p:spPr>
          <a:xfrm>
            <a:off x="1336040" y="3246120"/>
            <a:ext cx="5181600" cy="2070100"/>
          </a:xfrm>
          <a:prstGeom prst="rect">
            <a:avLst/>
          </a:prstGeom>
        </p:spPr>
      </p:pic>
      <p:pic>
        <p:nvPicPr>
          <p:cNvPr id="4" name="图片 3"/>
          <p:cNvPicPr>
            <a:picLocks noChangeAspect="1"/>
          </p:cNvPicPr>
          <p:nvPr/>
        </p:nvPicPr>
        <p:blipFill>
          <a:blip r:embed="rId2"/>
          <a:stretch>
            <a:fillRect/>
          </a:stretch>
        </p:blipFill>
        <p:spPr>
          <a:xfrm>
            <a:off x="7284720" y="5374640"/>
            <a:ext cx="4159885" cy="1071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05" y="92710"/>
            <a:ext cx="10515600" cy="1325563"/>
          </a:xfrm>
        </p:spPr>
        <p:txBody>
          <a:bodyPr>
            <a:normAutofit/>
          </a:bodyPr>
          <a:lstStyle/>
          <a:p>
            <a:pPr algn="ctr"/>
            <a:r>
              <a:rPr lang="en-US" b="0" i="0" dirty="0">
                <a:solidFill>
                  <a:schemeClr val="tx1"/>
                </a:solidFill>
                <a:effectLst/>
                <a:latin typeface="Segoe UI" panose="020B0502040204020203" pitchFamily="34" charset="0"/>
              </a:rPr>
              <a:t>Node </a:t>
            </a:r>
            <a:r>
              <a:rPr lang="en-US" b="0" i="0" dirty="0">
                <a:solidFill>
                  <a:srgbClr val="C00000"/>
                </a:solidFill>
                <a:effectLst/>
                <a:latin typeface="Segoe UI" panose="020B0502040204020203" pitchFamily="34" charset="0"/>
              </a:rPr>
              <a:t>Module </a:t>
            </a:r>
            <a:r>
              <a:rPr lang="en-US" b="0" i="0" dirty="0">
                <a:solidFill>
                  <a:schemeClr val="tx1"/>
                </a:solidFill>
                <a:effectLst/>
                <a:latin typeface="Segoe UI" panose="020B0502040204020203" pitchFamily="34" charset="0"/>
              </a:rPr>
              <a:t>System</a:t>
            </a:r>
            <a:endParaRPr lang="en-US" b="0" i="0" dirty="0">
              <a:solidFill>
                <a:schemeClr val="tx1"/>
              </a:solidFill>
              <a:effectLst/>
              <a:latin typeface="Segoe UI" panose="020B0502040204020203" pitchFamily="34" charset="0"/>
            </a:endParaRPr>
          </a:p>
        </p:txBody>
      </p:sp>
      <p:pic>
        <p:nvPicPr>
          <p:cNvPr id="7" name="图片 6"/>
          <p:cNvPicPr>
            <a:picLocks noChangeAspect="1"/>
          </p:cNvPicPr>
          <p:nvPr/>
        </p:nvPicPr>
        <p:blipFill>
          <a:blip r:embed="rId1"/>
          <a:stretch>
            <a:fillRect/>
          </a:stretch>
        </p:blipFill>
        <p:spPr>
          <a:xfrm>
            <a:off x="2686685" y="2233295"/>
            <a:ext cx="5550535" cy="3607435"/>
          </a:xfrm>
          <a:prstGeom prst="rect">
            <a:avLst/>
          </a:prstGeom>
        </p:spPr>
      </p:pic>
      <p:sp>
        <p:nvSpPr>
          <p:cNvPr id="3" name="文本框 2"/>
          <p:cNvSpPr txBox="1"/>
          <p:nvPr/>
        </p:nvSpPr>
        <p:spPr>
          <a:xfrm>
            <a:off x="1581785" y="1418590"/>
            <a:ext cx="8472170" cy="460375"/>
          </a:xfrm>
          <a:prstGeom prst="rect">
            <a:avLst/>
          </a:prstGeom>
          <a:noFill/>
        </p:spPr>
        <p:txBody>
          <a:bodyPr wrap="square" rtlCol="0" anchor="t">
            <a:spAutoFit/>
          </a:bodyPr>
          <a:p>
            <a:pPr marL="285750" indent="-285750">
              <a:buFont typeface="Wingdings" panose="05000000000000000000" charset="0"/>
              <a:buChar char="Ø"/>
            </a:pPr>
            <a:r>
              <a:rPr lang="en-US" altLang="zh-CN" sz="2400"/>
              <a:t>C</a:t>
            </a:r>
            <a:r>
              <a:rPr lang="zh-CN" altLang="en-US" sz="2400"/>
              <a:t>onsider modules to be the same as JavaScript libraries</a:t>
            </a:r>
            <a:r>
              <a:rPr lang="en-US" altLang="zh-CN" sz="2400"/>
              <a:t>.</a:t>
            </a:r>
            <a:endParaRPr lang="en-US" altLang="zh-CN" sz="24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commondata" val="eyJoZGlkIjoiZjUxNmViZGQzOGQ0MGIxZDhiYWYwYzM3NDM4MGIwN2E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7419</Words>
  <Application>WPS Presentation</Application>
  <PresentationFormat>Widescreen</PresentationFormat>
  <Paragraphs>277</Paragraphs>
  <Slides>53</Slides>
  <Notes>44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53</vt:i4>
      </vt:variant>
    </vt:vector>
  </HeadingPairs>
  <TitlesOfParts>
    <vt:vector size="65" baseType="lpstr">
      <vt:lpstr>Arial</vt:lpstr>
      <vt:lpstr>SimSun</vt:lpstr>
      <vt:lpstr>Wingdings</vt:lpstr>
      <vt:lpstr>Segoe UI</vt:lpstr>
      <vt:lpstr>Wingdings</vt:lpstr>
      <vt:lpstr>Calibri Light</vt:lpstr>
      <vt:lpstr>Microsoft YaHei</vt:lpstr>
      <vt:lpstr>Arial Unicode MS</vt:lpstr>
      <vt:lpstr>Calibri</vt:lpstr>
      <vt:lpstr>DengXian</vt:lpstr>
      <vt:lpstr>Office Theme</vt:lpstr>
      <vt:lpstr>1_Office Theme</vt:lpstr>
      <vt:lpstr>Node.js/Express.js</vt:lpstr>
      <vt:lpstr>Node.js Tutorial</vt:lpstr>
      <vt:lpstr>Node Architecture</vt:lpstr>
      <vt:lpstr>Node Architecture</vt:lpstr>
      <vt:lpstr>Blocking / Synchronous Architecture </vt:lpstr>
      <vt:lpstr>Non-blocking / Asynchronous Architecture </vt:lpstr>
      <vt:lpstr>Capabilities of Node.js </vt:lpstr>
      <vt:lpstr>Working with Node.js </vt:lpstr>
      <vt:lpstr>Node Module System</vt:lpstr>
      <vt:lpstr>Node Module System</vt:lpstr>
      <vt:lpstr>Creating Module </vt:lpstr>
      <vt:lpstr>Loading Module </vt:lpstr>
      <vt:lpstr>Exporting more than one Modules </vt:lpstr>
      <vt:lpstr>Built-in Modules</vt:lpstr>
      <vt:lpstr>Built-in Modules</vt:lpstr>
      <vt:lpstr>Built-in File System Modules</vt:lpstr>
      <vt:lpstr>Aysnchronous method calls</vt:lpstr>
      <vt:lpstr>Error in Aysnchronous method calls</vt:lpstr>
      <vt:lpstr>Event in Node</vt:lpstr>
      <vt:lpstr>Use emit method of Event Class</vt:lpstr>
      <vt:lpstr>Event Arguments</vt:lpstr>
      <vt:lpstr>Extending Event </vt:lpstr>
      <vt:lpstr>URL Module</vt:lpstr>
      <vt:lpstr>HTTP Module (Creating http server)</vt:lpstr>
      <vt:lpstr>HTTP Module (Creating http server)</vt:lpstr>
      <vt:lpstr>HTTP Server with arguments</vt:lpstr>
      <vt:lpstr>Express</vt:lpstr>
      <vt:lpstr>RESTful services or APIs</vt:lpstr>
      <vt:lpstr>HTTP Methods</vt:lpstr>
      <vt:lpstr>GET Methods Example</vt:lpstr>
      <vt:lpstr>PUT (UPDATE) and DELETE Methods Example</vt:lpstr>
      <vt:lpstr>POST Methods Example</vt:lpstr>
      <vt:lpstr>Introducing Express</vt:lpstr>
      <vt:lpstr>Express Installation</vt:lpstr>
      <vt:lpstr>Working with Express</vt:lpstr>
      <vt:lpstr>First Web Server</vt:lpstr>
      <vt:lpstr>Nodemon</vt:lpstr>
      <vt:lpstr>Evironmental Variable</vt:lpstr>
      <vt:lpstr>Router Parameters</vt:lpstr>
      <vt:lpstr>Router Parameters</vt:lpstr>
      <vt:lpstr>Router Parameters</vt:lpstr>
      <vt:lpstr>Router Parameters</vt:lpstr>
      <vt:lpstr>Pattern Matched Routes</vt:lpstr>
      <vt:lpstr>Handling GET Request</vt:lpstr>
      <vt:lpstr>Handling POST Request</vt:lpstr>
      <vt:lpstr>Input Validation</vt:lpstr>
      <vt:lpstr>Handling PUT Request</vt:lpstr>
      <vt:lpstr>Handling DELETE Request</vt:lpstr>
      <vt:lpstr>Handling DELETE Request</vt:lpstr>
      <vt:lpstr>Routers</vt:lpstr>
      <vt:lpstr>Asynchronous JavaScript Demo</vt:lpstr>
      <vt:lpstr>Asynchronous JavaScript Demo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MERN STACK</dc:title>
  <dc:creator>Qasim Jan</dc:creator>
  <cp:lastModifiedBy>Qasim Jan</cp:lastModifiedBy>
  <cp:revision>255</cp:revision>
  <dcterms:created xsi:type="dcterms:W3CDTF">2024-02-12T00:21:00Z</dcterms:created>
  <dcterms:modified xsi:type="dcterms:W3CDTF">2024-03-29T03:47:36Z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68CC658FF54D40B684709005A22F9321_12</vt:lpwstr>
  </property>
  <property fmtid="{D5CDD505-2E9C-101B-9397-08002B2CF9AE}" pid="3" name="KSOProductBuildVer">
    <vt:lpwstr>1033-12.2.0.13489</vt:lpwstr>
  </property>
</Properties>
</file>